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8" r:id="rId4"/>
    <p:sldId id="280" r:id="rId5"/>
    <p:sldId id="279" r:id="rId6"/>
    <p:sldId id="282" r:id="rId7"/>
    <p:sldId id="283" r:id="rId8"/>
    <p:sldId id="284" r:id="rId9"/>
    <p:sldId id="297" r:id="rId10"/>
    <p:sldId id="285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286" r:id="rId20"/>
    <p:sldId id="287" r:id="rId21"/>
    <p:sldId id="288" r:id="rId22"/>
    <p:sldId id="289" r:id="rId23"/>
    <p:sldId id="294" r:id="rId24"/>
    <p:sldId id="295" r:id="rId25"/>
    <p:sldId id="307" r:id="rId26"/>
    <p:sldId id="306" r:id="rId27"/>
    <p:sldId id="308" r:id="rId28"/>
    <p:sldId id="309" r:id="rId29"/>
    <p:sldId id="310" r:id="rId30"/>
    <p:sldId id="296" r:id="rId31"/>
    <p:sldId id="292" r:id="rId32"/>
    <p:sldId id="259" r:id="rId3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418D"/>
    <a:srgbClr val="C7D540"/>
    <a:srgbClr val="0016FF"/>
    <a:srgbClr val="FCCE3F"/>
    <a:srgbClr val="E6E6E6"/>
    <a:srgbClr val="FFE070"/>
    <a:srgbClr val="4A4A49"/>
    <a:srgbClr val="D8D8D8"/>
    <a:srgbClr val="4155BA"/>
    <a:srgbClr val="E3B8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21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CF3A2-890B-4634-968B-518F57551FFC}" type="datetimeFigureOut">
              <a:rPr lang="pl-PL" smtClean="0"/>
              <a:t>2023-11-22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51275-2CBA-4800-BB84-2DBF6FC27D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8958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CF3A2-890B-4634-968B-518F57551FFC}" type="datetimeFigureOut">
              <a:rPr lang="pl-PL" smtClean="0"/>
              <a:t>2023-11-22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51275-2CBA-4800-BB84-2DBF6FC27D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0320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CF3A2-890B-4634-968B-518F57551FFC}" type="datetimeFigureOut">
              <a:rPr lang="pl-PL" smtClean="0"/>
              <a:t>2023-11-22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51275-2CBA-4800-BB84-2DBF6FC27D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900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CF3A2-890B-4634-968B-518F57551FFC}" type="datetimeFigureOut">
              <a:rPr lang="pl-PL" smtClean="0"/>
              <a:t>2023-11-22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51275-2CBA-4800-BB84-2DBF6FC27D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6969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CF3A2-890B-4634-968B-518F57551FFC}" type="datetimeFigureOut">
              <a:rPr lang="pl-PL" smtClean="0"/>
              <a:t>2023-11-22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51275-2CBA-4800-BB84-2DBF6FC27D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0476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CF3A2-890B-4634-968B-518F57551FFC}" type="datetimeFigureOut">
              <a:rPr lang="pl-PL" smtClean="0"/>
              <a:t>2023-11-22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51275-2CBA-4800-BB84-2DBF6FC27D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1340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CF3A2-890B-4634-968B-518F57551FFC}" type="datetimeFigureOut">
              <a:rPr lang="pl-PL" smtClean="0"/>
              <a:t>2023-11-22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51275-2CBA-4800-BB84-2DBF6FC27D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4168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CF3A2-890B-4634-968B-518F57551FFC}" type="datetimeFigureOut">
              <a:rPr lang="pl-PL" smtClean="0"/>
              <a:t>2023-11-22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51275-2CBA-4800-BB84-2DBF6FC27D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4939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CF3A2-890B-4634-968B-518F57551FFC}" type="datetimeFigureOut">
              <a:rPr lang="pl-PL" smtClean="0"/>
              <a:t>2023-11-22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51275-2CBA-4800-BB84-2DBF6FC27D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9116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CF3A2-890B-4634-968B-518F57551FFC}" type="datetimeFigureOut">
              <a:rPr lang="pl-PL" smtClean="0"/>
              <a:t>2023-11-22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51275-2CBA-4800-BB84-2DBF6FC27D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2230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CF3A2-890B-4634-968B-518F57551FFC}" type="datetimeFigureOut">
              <a:rPr lang="pl-PL" smtClean="0"/>
              <a:t>2023-11-22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51275-2CBA-4800-BB84-2DBF6FC27D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7636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CF3A2-890B-4634-968B-518F57551FFC}" type="datetimeFigureOut">
              <a:rPr lang="pl-PL" smtClean="0"/>
              <a:t>2023-11-22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51275-2CBA-4800-BB84-2DBF6FC27D4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9198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8238225" y="86265"/>
            <a:ext cx="3847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200" dirty="0" smtClean="0">
                <a:solidFill>
                  <a:srgbClr val="17337A"/>
                </a:solidFill>
              </a:rPr>
              <a:t>Departament Strategii i Analiz</a:t>
            </a:r>
            <a:endParaRPr lang="pl-PL" sz="1200" dirty="0">
              <a:solidFill>
                <a:srgbClr val="17337A"/>
              </a:solidFill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blipFill dpi="0" rotWithShape="1">
            <a:blip r:embed="rId3"/>
            <a:srcRect/>
            <a:tile tx="-5080000" ty="0" sx="81000" sy="81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/>
          <p:cNvSpPr txBox="1"/>
          <p:nvPr/>
        </p:nvSpPr>
        <p:spPr>
          <a:xfrm>
            <a:off x="6294401" y="2613392"/>
            <a:ext cx="5903345" cy="1323439"/>
          </a:xfrm>
          <a:prstGeom prst="rect">
            <a:avLst/>
          </a:prstGeom>
          <a:noFill/>
          <a:ln>
            <a:solidFill>
              <a:srgbClr val="000000">
                <a:lumMod val="15000"/>
                <a:lumOff val="85000"/>
              </a:srgbClr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pl-PL" sz="4000" dirty="0" smtClean="0">
                <a:solidFill>
                  <a:srgbClr val="17337A"/>
                </a:solidFill>
              </a:rPr>
              <a:t>Inwentaryzacja – zmiany w zakresie regulacji</a:t>
            </a:r>
            <a:endParaRPr lang="pl-PL" sz="4000" dirty="0">
              <a:solidFill>
                <a:srgbClr val="1733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16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0" y="6406588"/>
            <a:ext cx="12192000" cy="451412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0" y="451412"/>
            <a:ext cx="465826" cy="5960963"/>
          </a:xfrm>
          <a:prstGeom prst="rect">
            <a:avLst/>
          </a:prstGeom>
          <a:solidFill>
            <a:srgbClr val="FCC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0" y="0"/>
            <a:ext cx="12192000" cy="451412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89034" y="6497684"/>
            <a:ext cx="3329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Źródło: UKE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rgbClr val="17337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ole tekstowe 7"/>
          <p:cNvSpPr txBox="1"/>
          <p:nvPr/>
        </p:nvSpPr>
        <p:spPr>
          <a:xfrm rot="16200000">
            <a:off x="-2807195" y="3151384"/>
            <a:ext cx="6046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Inwentaryzacja infrastruktury i usług telekomunikacyjnych </a:t>
            </a: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–zmiany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17337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8238225" y="86265"/>
            <a:ext cx="3847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Klavika Lt" panose="02000000000000000000" pitchFamily="50" charset="0"/>
                <a:ea typeface="+mn-ea"/>
                <a:cs typeface="+mn-cs"/>
              </a:rPr>
              <a:t>Departament Strategii i Analiz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rgbClr val="17337A"/>
              </a:solidFill>
              <a:effectLst/>
              <a:uLnTx/>
              <a:uFillTx/>
              <a:latin typeface="Klavika Lt" panose="02000000000000000000" pitchFamily="50" charset="0"/>
              <a:ea typeface="+mn-ea"/>
              <a:cs typeface="+mn-cs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465826" y="457135"/>
            <a:ext cx="11726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Najważniejsze regulacje</a:t>
            </a:r>
            <a:endParaRPr kumimoji="0" lang="pl-PL" sz="3600" b="0" i="0" u="none" strike="noStrike" kern="1200" cap="none" spc="0" normalizeH="0" baseline="0" noProof="0" dirty="0">
              <a:ln>
                <a:noFill/>
              </a:ln>
              <a:solidFill>
                <a:srgbClr val="17337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pole tekstowe 2"/>
          <p:cNvSpPr txBox="1"/>
          <p:nvPr/>
        </p:nvSpPr>
        <p:spPr>
          <a:xfrm>
            <a:off x="646333" y="1470437"/>
            <a:ext cx="11276036" cy="1200329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1418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Węzły</a:t>
            </a:r>
            <a:r>
              <a:rPr kumimoji="0" lang="pl-P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1418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539750" marR="0" lvl="0" indent="-3635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31418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4625" marR="0" lvl="0" indent="-174625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 smtClean="0">
              <a:ln>
                <a:noFill/>
              </a:ln>
              <a:solidFill>
                <a:srgbClr val="31418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17337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38266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29171"/>
              </p:ext>
            </p:extLst>
          </p:nvPr>
        </p:nvGraphicFramePr>
        <p:xfrm>
          <a:off x="1123477" y="1080641"/>
          <a:ext cx="9945046" cy="50963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0813">
                  <a:extLst>
                    <a:ext uri="{9D8B030D-6E8A-4147-A177-3AD203B41FA5}">
                      <a16:colId xmlns:a16="http://schemas.microsoft.com/office/drawing/2014/main" val="457423382"/>
                    </a:ext>
                  </a:extLst>
                </a:gridCol>
                <a:gridCol w="2280097">
                  <a:extLst>
                    <a:ext uri="{9D8B030D-6E8A-4147-A177-3AD203B41FA5}">
                      <a16:colId xmlns:a16="http://schemas.microsoft.com/office/drawing/2014/main" val="2513373634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1097172589"/>
                    </a:ext>
                  </a:extLst>
                </a:gridCol>
                <a:gridCol w="4572044">
                  <a:extLst>
                    <a:ext uri="{9D8B030D-6E8A-4147-A177-3AD203B41FA5}">
                      <a16:colId xmlns:a16="http://schemas.microsoft.com/office/drawing/2014/main" val="565822810"/>
                    </a:ext>
                  </a:extLst>
                </a:gridCol>
              </a:tblGrid>
              <a:tr h="131598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b="1" dirty="0" smtClean="0">
                          <a:solidFill>
                            <a:schemeClr val="bg1"/>
                          </a:solidFill>
                          <a:effectLst/>
                        </a:rPr>
                        <a:t>Własne i współdzielone węzły publicznych sieci telekomunikacyjnych</a:t>
                      </a:r>
                      <a:endParaRPr lang="pl-PL" sz="105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93" marR="56593" marT="0" marB="0">
                    <a:solidFill>
                      <a:srgbClr val="31418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5988623"/>
                  </a:ext>
                </a:extLst>
              </a:tr>
              <a:tr h="1618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chemeClr val="bg1"/>
                          </a:solidFill>
                          <a:effectLst/>
                        </a:rPr>
                        <a:t>Nazwa pola</a:t>
                      </a:r>
                      <a:endParaRPr lang="pl-PL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93" marR="56593" marT="0" marB="0">
                    <a:solidFill>
                      <a:srgbClr val="3141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chemeClr val="bg1"/>
                          </a:solidFill>
                          <a:effectLst/>
                        </a:rPr>
                        <a:t>Wartość obligatoryjna</a:t>
                      </a:r>
                      <a:endParaRPr lang="pl-PL" sz="105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93" marR="56593" marT="0" marB="0">
                    <a:solidFill>
                      <a:srgbClr val="3141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chemeClr val="bg1"/>
                          </a:solidFill>
                          <a:effectLst/>
                        </a:rPr>
                        <a:t>Dopuszczalne wartości</a:t>
                      </a:r>
                      <a:endParaRPr lang="pl-PL" sz="105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93" marR="56593" marT="0" marB="0">
                    <a:solidFill>
                      <a:srgbClr val="3141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chemeClr val="bg1"/>
                          </a:solidFill>
                          <a:effectLst/>
                        </a:rPr>
                        <a:t>Objaśnienia co do sposobu wypełnienia.</a:t>
                      </a:r>
                      <a:endParaRPr lang="pl-PL" sz="105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93" marR="56593" marT="0" marB="0">
                    <a:solidFill>
                      <a:srgbClr val="3141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384047"/>
                  </a:ext>
                </a:extLst>
              </a:tr>
              <a:tr h="5104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Identyfikator węzła publicznej sieci telekomunikacyjnej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CF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TAK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CF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Cyfry, litery lub znaki specjalne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CF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Identyfikator musi rozpoczynać się od litery "W'. Dla każdego węzła publicznej sieci telekomunikacyjnej wymagany jest unikalny identyfikator. Urządzenia wzmacniające i regenerujące sygnał oraz szafki kablowe bez urządzeń aktywnych nie stanowią węzła publicznej sieci telekomunikacyjnej. Obowiązkiem przekazania informacji o węzłach publicznej sieci telekomunikacyjnej objęci są ich właściciele i współwłaściciele, nie zaś uprawnieni do korzystania z węzła na innej podstawie niż prawo własności.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CF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343618"/>
                  </a:ext>
                </a:extLst>
              </a:tr>
              <a:tr h="7178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Tytuł do węzła publicznej sieci telekomunikacyjnej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TAK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Jedna z wartości: "Węzeł własny" albo "Węzeł współdzielony z innym podmiotem"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Węzeł własny to węzeł publicznej sieci telekomunikacyjnej, którego właścicielem jest sprawozdawca. Węzeł współdzielony to węzeł publicznej sieci telekomunikacyjnej wykorzystywany przez sprawozdawcę na podstawie innej niż prawo własności.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628280"/>
                  </a:ext>
                </a:extLst>
              </a:tr>
              <a:tr h="7838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Identyfikator podmiotu obcego współdzieląc ego węzeł publicznej sieci telekomunikacyjnej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CF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Tylko, w przypadku węzła publicznej sieci telekomunikacyjnej współdzielonego z innym podmiotem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CF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Co najmniej jedna z wartości wskazanych jako "identyfikator podmiotu obcego"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CF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Wartość mająca na celu zidentyfikowanie, z czyjego węzła publicznej sieci telekomunikacyjnej korzysta sprawozdawca, w przypadku węzła współdzielonego z innym podmiotem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CF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188661"/>
                  </a:ext>
                </a:extLst>
              </a:tr>
              <a:tr h="15286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Identyfikator TERC dla lokalizacji węzła publicznej sieci telekomunikacyjnej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TAK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Cyfry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Identyfikator TERC z krajowego rejestru urzędowego podział terytorialnego kraju, aktualny na ostatni dzień okresu za który przekazywane są dane, odpowiedni dla gminy, w której znajduje się węzeł sieci telekomunikacyjnej.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63969"/>
                  </a:ext>
                </a:extLst>
              </a:tr>
            </a:tbl>
          </a:graphicData>
        </a:graphic>
      </p:graphicFrame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7797"/>
            <a:ext cx="463336" cy="5962405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 rot="16200000">
            <a:off x="-2807195" y="3151384"/>
            <a:ext cx="6046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Inwentaryzacja infrastruktury i usług telekomunikacyjnych </a:t>
            </a: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–zmiany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17337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0" y="6406588"/>
            <a:ext cx="12192000" cy="451412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pl-PL" sz="1200" dirty="0">
                <a:solidFill>
                  <a:srgbClr val="17337A"/>
                </a:solidFill>
              </a:rPr>
              <a:t> </a:t>
            </a:r>
            <a:r>
              <a:rPr lang="pl-PL" sz="1200" dirty="0" smtClean="0">
                <a:solidFill>
                  <a:srgbClr val="17337A"/>
                </a:solidFill>
              </a:rPr>
              <a:t>            Źródło</a:t>
            </a:r>
            <a:r>
              <a:rPr lang="pl-PL" sz="1200" dirty="0">
                <a:solidFill>
                  <a:srgbClr val="17337A"/>
                </a:solidFill>
              </a:rPr>
              <a:t>: UKE</a:t>
            </a:r>
          </a:p>
        </p:txBody>
      </p:sp>
    </p:spTree>
    <p:extLst>
      <p:ext uri="{BB962C8B-B14F-4D97-AF65-F5344CB8AC3E}">
        <p14:creationId xmlns:p14="http://schemas.microsoft.com/office/powerpoint/2010/main" val="59153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/>
          </p:nvPr>
        </p:nvGraphicFramePr>
        <p:xfrm>
          <a:off x="1123477" y="1480786"/>
          <a:ext cx="9945046" cy="43785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0813">
                  <a:extLst>
                    <a:ext uri="{9D8B030D-6E8A-4147-A177-3AD203B41FA5}">
                      <a16:colId xmlns:a16="http://schemas.microsoft.com/office/drawing/2014/main" val="457423382"/>
                    </a:ext>
                  </a:extLst>
                </a:gridCol>
                <a:gridCol w="2280097">
                  <a:extLst>
                    <a:ext uri="{9D8B030D-6E8A-4147-A177-3AD203B41FA5}">
                      <a16:colId xmlns:a16="http://schemas.microsoft.com/office/drawing/2014/main" val="2513373634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1097172589"/>
                    </a:ext>
                  </a:extLst>
                </a:gridCol>
                <a:gridCol w="4572044">
                  <a:extLst>
                    <a:ext uri="{9D8B030D-6E8A-4147-A177-3AD203B41FA5}">
                      <a16:colId xmlns:a16="http://schemas.microsoft.com/office/drawing/2014/main" val="565822810"/>
                    </a:ext>
                  </a:extLst>
                </a:gridCol>
              </a:tblGrid>
              <a:tr h="131598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b="1" dirty="0" smtClean="0">
                          <a:solidFill>
                            <a:schemeClr val="bg1"/>
                          </a:solidFill>
                          <a:effectLst/>
                        </a:rPr>
                        <a:t>Własne i współdzielone węzły publicznych sieci telekomunikacyjnych</a:t>
                      </a:r>
                      <a:endParaRPr lang="pl-PL" sz="105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93" marR="56593" marT="0" marB="0">
                    <a:solidFill>
                      <a:srgbClr val="31418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5988623"/>
                  </a:ext>
                </a:extLst>
              </a:tr>
              <a:tr h="1618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chemeClr val="bg1"/>
                          </a:solidFill>
                          <a:effectLst/>
                        </a:rPr>
                        <a:t>Nazwa pola</a:t>
                      </a:r>
                      <a:endParaRPr lang="pl-PL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93" marR="56593" marT="0" marB="0">
                    <a:solidFill>
                      <a:srgbClr val="3141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chemeClr val="bg1"/>
                          </a:solidFill>
                          <a:effectLst/>
                        </a:rPr>
                        <a:t>Wartość obligatoryjna</a:t>
                      </a:r>
                      <a:endParaRPr lang="pl-PL" sz="105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93" marR="56593" marT="0" marB="0">
                    <a:solidFill>
                      <a:srgbClr val="3141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chemeClr val="bg1"/>
                          </a:solidFill>
                          <a:effectLst/>
                        </a:rPr>
                        <a:t>Dopuszczalne wartości</a:t>
                      </a:r>
                      <a:endParaRPr lang="pl-PL" sz="105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93" marR="56593" marT="0" marB="0">
                    <a:solidFill>
                      <a:srgbClr val="3141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chemeClr val="bg1"/>
                          </a:solidFill>
                          <a:effectLst/>
                        </a:rPr>
                        <a:t>Objaśnienia co do sposobu wypełnienia.</a:t>
                      </a:r>
                      <a:endParaRPr lang="pl-PL" sz="105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93" marR="56593" marT="0" marB="0">
                    <a:solidFill>
                      <a:srgbClr val="3141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384047"/>
                  </a:ext>
                </a:extLst>
              </a:tr>
              <a:tr h="5104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Identyfikator SIMC dla lokalizacji węzła publicznej sieci telekomunikacyjnej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CF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TAK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CF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Cyfry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CF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Identyfikator SIMC z krajowego rejestru urzędowego podziału terytorialnego kraju, aktualny na ostatni dzień okresu za który przekazywane są dane, zgodny z nazwą miejscowości, częścią miejscowości, dzielnicą i delegaturą, w której znajduje się węzeł publicznej sieci telekomunikacyjnej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CF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343618"/>
                  </a:ext>
                </a:extLst>
              </a:tr>
              <a:tr h="7178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Identyfikator ULIC dla lokalizacji węzła publicznej sieci telekomunikacyjnej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Tylko w przypadku gdy istnieje identyfikator ULIC dla lokalizacji węzła publicznej sieci telekomunikacyjnej,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Cyfry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Identyfikator ULIC z krajowego rejestru urzędowego podziału terytorialnego kraju, aktualny na ostatni dzień okresu za który przekazywane są dane, odpowiedni dla adresu, pod którym znajduje się węzeł publicznej sieci telekomunikacyjnej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628280"/>
                  </a:ext>
                </a:extLst>
              </a:tr>
              <a:tr h="7838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Numer porządkowy dla lokalizacji węzła publicznej sieci telekomunikacyjnej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CF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Tylko w przypadku gdy istnieje numer porządkowy dla lokalizacji węzła publicznej sieci telekomunikacyjnej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CF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Cyfry, litery i znaki specjalne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CF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Numer porządkowy zgodny z adresem, pod którym znajduje się węzeł publicznej sieci telekomunikacyjnej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CF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188661"/>
                  </a:ext>
                </a:extLst>
              </a:tr>
              <a:tr h="15286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Szerokość geograficzna lokalizacji węzła publicznej sieci telekomunikacyjnej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TAK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Format [DD.DDDDD] gdzie "D" to wymagana cyfra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Należy podać współrzędne lokalizacji zgodne z systemem WGS-84 (World </a:t>
                      </a:r>
                      <a:r>
                        <a:rPr lang="pl-PL" sz="11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Geodetic</a:t>
                      </a: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System 1984).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Współrzędne powinny być podane w stopniach i ułamku dziesiętnym stopnia (np. 52.05951 dla szerokości geograficznej północnej) z dokładnością do 2 m.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63969"/>
                  </a:ext>
                </a:extLst>
              </a:tr>
            </a:tbl>
          </a:graphicData>
        </a:graphic>
      </p:graphicFrame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125"/>
            <a:ext cx="463336" cy="6041463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 rot="16200000">
            <a:off x="-2791469" y="3060286"/>
            <a:ext cx="6046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Inwentaryzacja infrastruktury i usług telekomunikacyjnych </a:t>
            </a: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–zmiany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17337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0" y="6406588"/>
            <a:ext cx="12192000" cy="451412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pl-PL" sz="1200" dirty="0" smtClean="0">
                <a:solidFill>
                  <a:srgbClr val="17337A"/>
                </a:solidFill>
              </a:rPr>
              <a:t>           Źródło</a:t>
            </a:r>
            <a:r>
              <a:rPr lang="pl-PL" sz="1200" dirty="0">
                <a:solidFill>
                  <a:srgbClr val="17337A"/>
                </a:solidFill>
              </a:rPr>
              <a:t>: UKE</a:t>
            </a:r>
          </a:p>
        </p:txBody>
      </p:sp>
    </p:spTree>
    <p:extLst>
      <p:ext uri="{BB962C8B-B14F-4D97-AF65-F5344CB8AC3E}">
        <p14:creationId xmlns:p14="http://schemas.microsoft.com/office/powerpoint/2010/main" val="81785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105345"/>
              </p:ext>
            </p:extLst>
          </p:nvPr>
        </p:nvGraphicFramePr>
        <p:xfrm>
          <a:off x="1123477" y="932874"/>
          <a:ext cx="9945046" cy="52440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0813">
                  <a:extLst>
                    <a:ext uri="{9D8B030D-6E8A-4147-A177-3AD203B41FA5}">
                      <a16:colId xmlns:a16="http://schemas.microsoft.com/office/drawing/2014/main" val="457423382"/>
                    </a:ext>
                  </a:extLst>
                </a:gridCol>
                <a:gridCol w="2280097">
                  <a:extLst>
                    <a:ext uri="{9D8B030D-6E8A-4147-A177-3AD203B41FA5}">
                      <a16:colId xmlns:a16="http://schemas.microsoft.com/office/drawing/2014/main" val="2513373634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1097172589"/>
                    </a:ext>
                  </a:extLst>
                </a:gridCol>
                <a:gridCol w="4572044">
                  <a:extLst>
                    <a:ext uri="{9D8B030D-6E8A-4147-A177-3AD203B41FA5}">
                      <a16:colId xmlns:a16="http://schemas.microsoft.com/office/drawing/2014/main" val="565822810"/>
                    </a:ext>
                  </a:extLst>
                </a:gridCol>
              </a:tblGrid>
              <a:tr h="131598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b="1" dirty="0" smtClean="0">
                          <a:solidFill>
                            <a:schemeClr val="bg1"/>
                          </a:solidFill>
                          <a:effectLst/>
                        </a:rPr>
                        <a:t>Własne i współdzielone węzły publicznych sieci telekomunikacyjnych</a:t>
                      </a:r>
                      <a:endParaRPr lang="pl-PL" sz="105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93" marR="56593" marT="0" marB="0">
                    <a:solidFill>
                      <a:srgbClr val="31418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5988623"/>
                  </a:ext>
                </a:extLst>
              </a:tr>
              <a:tr h="1618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chemeClr val="bg1"/>
                          </a:solidFill>
                          <a:effectLst/>
                        </a:rPr>
                        <a:t>Nazwa pola</a:t>
                      </a:r>
                      <a:endParaRPr lang="pl-PL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93" marR="56593" marT="0" marB="0">
                    <a:solidFill>
                      <a:srgbClr val="3141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chemeClr val="bg1"/>
                          </a:solidFill>
                          <a:effectLst/>
                        </a:rPr>
                        <a:t>Wartość obligatoryjna</a:t>
                      </a:r>
                      <a:endParaRPr lang="pl-PL" sz="105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93" marR="56593" marT="0" marB="0">
                    <a:solidFill>
                      <a:srgbClr val="3141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chemeClr val="bg1"/>
                          </a:solidFill>
                          <a:effectLst/>
                        </a:rPr>
                        <a:t>Dopuszczalne wartości</a:t>
                      </a:r>
                      <a:endParaRPr lang="pl-PL" sz="105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93" marR="56593" marT="0" marB="0">
                    <a:solidFill>
                      <a:srgbClr val="3141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chemeClr val="bg1"/>
                          </a:solidFill>
                          <a:effectLst/>
                        </a:rPr>
                        <a:t>Objaśnienia co do sposobu wypełnienia.</a:t>
                      </a:r>
                      <a:endParaRPr lang="pl-PL" sz="105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93" marR="56593" marT="0" marB="0">
                    <a:solidFill>
                      <a:srgbClr val="3141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384047"/>
                  </a:ext>
                </a:extLst>
              </a:tr>
              <a:tr h="5104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Długość geograficzna lokalizacji węzła publicznej sieci telekomunikacyjnej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CF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TAK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CF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Format [DD.DDDDD] gdzie "D" to wymagana cyfra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CF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Należy podać współrzędne lokalizacji zgodne z systemem WGS-84 (World </a:t>
                      </a:r>
                      <a:r>
                        <a:rPr lang="pl-PL" sz="11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Geodetic</a:t>
                      </a: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System 1984).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Współrzędne powinny być podane w stopniach i ułamku dziesiętnym stopnia (np. 21.38647 dla długości geograficznej wschodniej) z dokładnością do 2 m.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CF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343618"/>
                  </a:ext>
                </a:extLst>
              </a:tr>
              <a:tr h="7178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Medium transmisyjne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TAK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Jedna z wartości ze słownika nr 3 - "Medium"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Informacja o tym, jakie media transmisyjne są wykorzystywane w węźle publicznej sieci telekomunikacyjnej.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628280"/>
                  </a:ext>
                </a:extLst>
              </a:tr>
              <a:tr h="7838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Możliwość świadczenia usługi dostępu do strumienia bitów w węźle sieci telekomunikacyjnej (BSA - ang. Bitstream Access)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CF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TAK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CF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Jedna z wartości: "Tak" albo "Nie"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CF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Informacja dotyczy gotowości sprawozdawcy do świadczenia usługi BSA z wykorzystaniem węzła publicznej sieci telekomunikacyjnej. Jeśli chociaż jedno z urządzeń znajdujących się w węźle publicznej sieci telekomunikacyjnej zapewnia możliwość świadczenia usługi BSA jest konieczne zaznaczenie wartości "TAK".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CF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188661"/>
                  </a:ext>
                </a:extLst>
              </a:tr>
              <a:tr h="15286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Technologia dostępowa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Tylko, gdy w węźle publicznej sieci telekomunikacyjnej umieszczono urządzenie dostępowe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Co najmniej jedna z wartości ze słownika nr 1 - "Technologie dostępowe" lub z kolumny "Technologie dostępowe" ze słownika nr 2 - "Technologie dostępowe w ruchomych publicznych sieciach telekomunikacyjnych"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Technologie dostępowe powinny być podane dla węzłów publicznej sieci telekomunikacyjnej, w których umieszczone są urządzenia dostępowe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63969"/>
                  </a:ext>
                </a:extLst>
              </a:tr>
            </a:tbl>
          </a:graphicData>
        </a:graphic>
      </p:graphicFrame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125"/>
            <a:ext cx="463336" cy="6041463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 rot="16200000">
            <a:off x="-2793379" y="3062691"/>
            <a:ext cx="6046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Inwentaryzacja infrastruktury i usług telekomunikacyjnych </a:t>
            </a: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–zmiany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17337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0" y="6406588"/>
            <a:ext cx="12192000" cy="451412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pl-PL" sz="1200" dirty="0" smtClean="0">
                <a:solidFill>
                  <a:srgbClr val="17337A"/>
                </a:solidFill>
              </a:rPr>
              <a:t>          Źródło</a:t>
            </a:r>
            <a:r>
              <a:rPr lang="pl-PL" sz="1200" dirty="0">
                <a:solidFill>
                  <a:srgbClr val="17337A"/>
                </a:solidFill>
              </a:rPr>
              <a:t>: UKE</a:t>
            </a:r>
          </a:p>
        </p:txBody>
      </p:sp>
    </p:spTree>
    <p:extLst>
      <p:ext uri="{BB962C8B-B14F-4D97-AF65-F5344CB8AC3E}">
        <p14:creationId xmlns:p14="http://schemas.microsoft.com/office/powerpoint/2010/main" val="65013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/>
          </p:nvPr>
        </p:nvGraphicFramePr>
        <p:xfrm>
          <a:off x="1123477" y="1480786"/>
          <a:ext cx="9945046" cy="43241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0813">
                  <a:extLst>
                    <a:ext uri="{9D8B030D-6E8A-4147-A177-3AD203B41FA5}">
                      <a16:colId xmlns:a16="http://schemas.microsoft.com/office/drawing/2014/main" val="457423382"/>
                    </a:ext>
                  </a:extLst>
                </a:gridCol>
                <a:gridCol w="2280097">
                  <a:extLst>
                    <a:ext uri="{9D8B030D-6E8A-4147-A177-3AD203B41FA5}">
                      <a16:colId xmlns:a16="http://schemas.microsoft.com/office/drawing/2014/main" val="2513373634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1097172589"/>
                    </a:ext>
                  </a:extLst>
                </a:gridCol>
                <a:gridCol w="4572044">
                  <a:extLst>
                    <a:ext uri="{9D8B030D-6E8A-4147-A177-3AD203B41FA5}">
                      <a16:colId xmlns:a16="http://schemas.microsoft.com/office/drawing/2014/main" val="565822810"/>
                    </a:ext>
                  </a:extLst>
                </a:gridCol>
              </a:tblGrid>
              <a:tr h="131598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b="1" dirty="0" smtClean="0">
                          <a:solidFill>
                            <a:schemeClr val="bg1"/>
                          </a:solidFill>
                          <a:effectLst/>
                        </a:rPr>
                        <a:t>Własne i współdzielone węzły publicznych sieci telekomunikacyjnych</a:t>
                      </a:r>
                      <a:endParaRPr lang="pl-PL" sz="105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93" marR="56593" marT="0" marB="0">
                    <a:solidFill>
                      <a:srgbClr val="31418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5988623"/>
                  </a:ext>
                </a:extLst>
              </a:tr>
              <a:tr h="1618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chemeClr val="bg1"/>
                          </a:solidFill>
                          <a:effectLst/>
                        </a:rPr>
                        <a:t>Nazwa pola</a:t>
                      </a:r>
                      <a:endParaRPr lang="pl-PL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93" marR="56593" marT="0" marB="0">
                    <a:solidFill>
                      <a:srgbClr val="3141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chemeClr val="bg1"/>
                          </a:solidFill>
                          <a:effectLst/>
                        </a:rPr>
                        <a:t>Wartość obligatoryjna</a:t>
                      </a:r>
                      <a:endParaRPr lang="pl-PL" sz="105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93" marR="56593" marT="0" marB="0">
                    <a:solidFill>
                      <a:srgbClr val="3141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chemeClr val="bg1"/>
                          </a:solidFill>
                          <a:effectLst/>
                        </a:rPr>
                        <a:t>Dopuszczalne wartości</a:t>
                      </a:r>
                      <a:endParaRPr lang="pl-PL" sz="105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93" marR="56593" marT="0" marB="0">
                    <a:solidFill>
                      <a:srgbClr val="3141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chemeClr val="bg1"/>
                          </a:solidFill>
                          <a:effectLst/>
                        </a:rPr>
                        <a:t>Objaśnienia co do sposobu wypełnienia.</a:t>
                      </a:r>
                      <a:endParaRPr lang="pl-PL" sz="105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93" marR="56593" marT="0" marB="0">
                    <a:solidFill>
                      <a:srgbClr val="3141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384047"/>
                  </a:ext>
                </a:extLst>
              </a:tr>
              <a:tr h="5104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Usługi transmisji danych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CF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Tylko w przypadku możliwości świadczenia usług transmisji danych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CF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Co najmniej jedna z wartości ze słownika nr 6 "Usługi transmisji danych"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CF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Informacja dotyczy tego, jakie usługi transmisyjne mogą być świadczone w węźle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CF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343618"/>
                  </a:ext>
                </a:extLst>
              </a:tr>
              <a:tr h="7178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Możliwość zwiększenia liczby interfejsów w węźle publicznej sieci telekomunikacyjnej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TAK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Jedna z wartości: "Tak" albo "Nie"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Informacja wskazuje na to, czy urządzenia wchodzące w skład węzła publicznej sieci telekomunikacyjnej są modularne i czy umożliwiają rozbudowę poprzez dołożenie kart liniowych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628280"/>
                  </a:ext>
                </a:extLst>
              </a:tr>
              <a:tr h="7838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Finansowani e ze środków publicznych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CF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Tylko w przypadku węzła własnego należącego do podmiotu, o którym mowa w art. 29 ust. 2 ustawy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CF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Jedna z wartości: "Tak" albo "Nie"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CF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Informacja dotyczy tego, czy węzeł publicznej sieci telekomunikacyjnej został wykonany, zmodyfikowany lub zmodernizowany przy wykorzystaniu środków publicznych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CF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188661"/>
                  </a:ext>
                </a:extLst>
              </a:tr>
              <a:tr h="15286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Numery projektów w programach, z których pochodzą środki publiczne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Tylko gdy w polu "Finansowanie ze środków publicznych" wskazano wartość "Tak"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Litery, cyfry, znaki specjalne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Wymagane jest podanie numerów projektów w programach, z których uzyskano środki potrzebne do sfinansowania prac nad węzłem sieci telekomunikacyjnej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63969"/>
                  </a:ext>
                </a:extLst>
              </a:tr>
            </a:tbl>
          </a:graphicData>
        </a:graphic>
      </p:graphicFrame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125"/>
            <a:ext cx="463336" cy="5962405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 rot="16200000">
            <a:off x="-2807195" y="3151384"/>
            <a:ext cx="6046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Inwentaryzacja infrastruktury i usług telekomunikacyjnych </a:t>
            </a: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–zmiany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17337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0" y="6406588"/>
            <a:ext cx="12192000" cy="451412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pl-PL" sz="1200" dirty="0" smtClean="0">
                <a:solidFill>
                  <a:srgbClr val="17337A"/>
                </a:solidFill>
              </a:rPr>
              <a:t>          Źródło</a:t>
            </a:r>
            <a:r>
              <a:rPr lang="pl-PL" sz="1200" dirty="0">
                <a:solidFill>
                  <a:srgbClr val="17337A"/>
                </a:solidFill>
              </a:rPr>
              <a:t>: UKE</a:t>
            </a:r>
          </a:p>
        </p:txBody>
      </p:sp>
    </p:spTree>
    <p:extLst>
      <p:ext uri="{BB962C8B-B14F-4D97-AF65-F5344CB8AC3E}">
        <p14:creationId xmlns:p14="http://schemas.microsoft.com/office/powerpoint/2010/main" val="117449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/>
          </p:nvPr>
        </p:nvGraphicFramePr>
        <p:xfrm>
          <a:off x="1123477" y="1480787"/>
          <a:ext cx="9892866" cy="32929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3883">
                  <a:extLst>
                    <a:ext uri="{9D8B030D-6E8A-4147-A177-3AD203B41FA5}">
                      <a16:colId xmlns:a16="http://schemas.microsoft.com/office/drawing/2014/main" val="457423382"/>
                    </a:ext>
                  </a:extLst>
                </a:gridCol>
                <a:gridCol w="2268134">
                  <a:extLst>
                    <a:ext uri="{9D8B030D-6E8A-4147-A177-3AD203B41FA5}">
                      <a16:colId xmlns:a16="http://schemas.microsoft.com/office/drawing/2014/main" val="2513373634"/>
                    </a:ext>
                  </a:extLst>
                </a:gridCol>
                <a:gridCol w="1762794">
                  <a:extLst>
                    <a:ext uri="{9D8B030D-6E8A-4147-A177-3AD203B41FA5}">
                      <a16:colId xmlns:a16="http://schemas.microsoft.com/office/drawing/2014/main" val="1097172589"/>
                    </a:ext>
                  </a:extLst>
                </a:gridCol>
                <a:gridCol w="4548055">
                  <a:extLst>
                    <a:ext uri="{9D8B030D-6E8A-4147-A177-3AD203B41FA5}">
                      <a16:colId xmlns:a16="http://schemas.microsoft.com/office/drawing/2014/main" val="565822810"/>
                    </a:ext>
                  </a:extLst>
                </a:gridCol>
              </a:tblGrid>
              <a:tr h="153008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b="1" dirty="0" smtClean="0">
                          <a:solidFill>
                            <a:schemeClr val="bg1"/>
                          </a:solidFill>
                          <a:effectLst/>
                        </a:rPr>
                        <a:t>Własne i współdzielone węzły publicznych sieci telekomunikacyjnych</a:t>
                      </a:r>
                      <a:endParaRPr lang="pl-PL" sz="105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93" marR="56593" marT="0" marB="0">
                    <a:solidFill>
                      <a:srgbClr val="31418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5988623"/>
                  </a:ext>
                </a:extLst>
              </a:tr>
              <a:tr h="1530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chemeClr val="bg1"/>
                          </a:solidFill>
                          <a:effectLst/>
                        </a:rPr>
                        <a:t>Nazwa pola</a:t>
                      </a:r>
                      <a:endParaRPr lang="pl-PL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93" marR="56593" marT="0" marB="0">
                    <a:solidFill>
                      <a:srgbClr val="3141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chemeClr val="bg1"/>
                          </a:solidFill>
                          <a:effectLst/>
                        </a:rPr>
                        <a:t>Wartość obligatoryjna</a:t>
                      </a:r>
                      <a:endParaRPr lang="pl-PL" sz="105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93" marR="56593" marT="0" marB="0">
                    <a:solidFill>
                      <a:srgbClr val="3141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chemeClr val="bg1"/>
                          </a:solidFill>
                          <a:effectLst/>
                        </a:rPr>
                        <a:t>Dopuszczalne wartości</a:t>
                      </a:r>
                      <a:endParaRPr lang="pl-PL" sz="105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93" marR="56593" marT="0" marB="0">
                    <a:solidFill>
                      <a:srgbClr val="3141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chemeClr val="bg1"/>
                          </a:solidFill>
                          <a:effectLst/>
                        </a:rPr>
                        <a:t>Objaśnienia co do sposobu wypełnienia.</a:t>
                      </a:r>
                      <a:endParaRPr lang="pl-PL" sz="105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93" marR="56593" marT="0" marB="0">
                    <a:solidFill>
                      <a:srgbClr val="3141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384047"/>
                  </a:ext>
                </a:extLst>
              </a:tr>
              <a:tr h="6120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Infrastruktura telekomunikacyjna o dużym znaczeniu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CF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TAK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CF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Jedna z wartości: "Tak" albo "Nie"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CF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Informacja czy węzeł publicznej sieci telekomunikacyjnej stanowi infrastrukturę o dużym znaczeniu.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CF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343618"/>
                  </a:ext>
                </a:extLst>
              </a:tr>
              <a:tr h="91804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Identyfikator typu interfejsu w węźle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Tylko jeśli węzeł publicznej sieci telekomunikacyjnej jest wyposażony w interfejsy Ethernet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Co najmniej jedna z wartości z kolumny "Kod interfejsu" ze słownika nr 10 - "Typ interfejsu węzła publicznej sieci telekomunikacyjnej"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Informacja o typie interfejsu w węźle publicznej sieci telekomunikacyjnej, który może być wykorzystany przez operatora korzystającego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628280"/>
                  </a:ext>
                </a:extLst>
              </a:tr>
              <a:tr h="1281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Możliwość udostępnieni a interfejsu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CF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Tylko jeśli węzeł publicznej sieci telekomunikacyjnej jest wyposażony w interfejsy Ethernet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CF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"Tak" albo "Nie"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CF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Informacja o tym, czy możliwe jest udostępnienie interfejsów Ethernet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CF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188661"/>
                  </a:ext>
                </a:extLst>
              </a:tr>
            </a:tbl>
          </a:graphicData>
        </a:graphic>
      </p:graphicFrame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125"/>
            <a:ext cx="463336" cy="5962405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 rot="16200000">
            <a:off x="-2807195" y="3151384"/>
            <a:ext cx="6046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Inwentaryzacja infrastruktury i usług telekomunikacyjnych </a:t>
            </a: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–zmiany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17337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0" y="6406588"/>
            <a:ext cx="12192000" cy="451412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pl-PL" sz="1200" dirty="0" smtClean="0">
                <a:solidFill>
                  <a:srgbClr val="17337A"/>
                </a:solidFill>
              </a:rPr>
              <a:t>          Źródło</a:t>
            </a:r>
            <a:r>
              <a:rPr lang="pl-PL" sz="1200" dirty="0">
                <a:solidFill>
                  <a:srgbClr val="17337A"/>
                </a:solidFill>
              </a:rPr>
              <a:t>: UKE</a:t>
            </a:r>
          </a:p>
        </p:txBody>
      </p:sp>
    </p:spTree>
    <p:extLst>
      <p:ext uri="{BB962C8B-B14F-4D97-AF65-F5344CB8AC3E}">
        <p14:creationId xmlns:p14="http://schemas.microsoft.com/office/powerpoint/2010/main" val="308344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0" y="6406588"/>
            <a:ext cx="12192000" cy="451412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0" y="451412"/>
            <a:ext cx="465826" cy="5960963"/>
          </a:xfrm>
          <a:prstGeom prst="rect">
            <a:avLst/>
          </a:prstGeom>
          <a:solidFill>
            <a:srgbClr val="FCC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0" y="0"/>
            <a:ext cx="12192000" cy="451412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89034" y="6497684"/>
            <a:ext cx="3329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Źródło: UKE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rgbClr val="17337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ole tekstowe 7"/>
          <p:cNvSpPr txBox="1"/>
          <p:nvPr/>
        </p:nvSpPr>
        <p:spPr>
          <a:xfrm rot="16200000">
            <a:off x="-2807195" y="3151384"/>
            <a:ext cx="6046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Inwentaryzacja infrastruktury i usług telekomunikacyjnych </a:t>
            </a: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–zmiany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17337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8238225" y="86265"/>
            <a:ext cx="3847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Klavika Lt" panose="02000000000000000000" pitchFamily="50" charset="0"/>
                <a:ea typeface="+mn-ea"/>
                <a:cs typeface="+mn-cs"/>
              </a:rPr>
              <a:t>Departament Strategii i Analiz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rgbClr val="17337A"/>
              </a:solidFill>
              <a:effectLst/>
              <a:uLnTx/>
              <a:uFillTx/>
              <a:latin typeface="Klavika Lt" panose="02000000000000000000" pitchFamily="50" charset="0"/>
              <a:ea typeface="+mn-ea"/>
              <a:cs typeface="+mn-cs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465826" y="457135"/>
            <a:ext cx="11726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Najważniejsze regulacje</a:t>
            </a:r>
            <a:endParaRPr kumimoji="0" lang="pl-PL" sz="3600" b="0" i="0" u="none" strike="noStrike" kern="1200" cap="none" spc="0" normalizeH="0" baseline="0" noProof="0" dirty="0">
              <a:ln>
                <a:noFill/>
              </a:ln>
              <a:solidFill>
                <a:srgbClr val="17337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pole tekstowe 2"/>
          <p:cNvSpPr txBox="1"/>
          <p:nvPr/>
        </p:nvSpPr>
        <p:spPr>
          <a:xfrm>
            <a:off x="646333" y="1470437"/>
            <a:ext cx="11276036" cy="1200329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127635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1418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Punkty elastyczności</a:t>
            </a:r>
          </a:p>
          <a:p>
            <a:pPr marL="539750" marR="0" lvl="0" indent="-3635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31418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4625" marR="0" lvl="0" indent="-174625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1200" cap="none" spc="0" normalizeH="0" baseline="0" noProof="0" dirty="0" smtClean="0">
              <a:ln>
                <a:noFill/>
              </a:ln>
              <a:solidFill>
                <a:srgbClr val="31418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17337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12145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/>
          </p:nvPr>
        </p:nvGraphicFramePr>
        <p:xfrm>
          <a:off x="1123477" y="1480786"/>
          <a:ext cx="9945046" cy="43128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0813">
                  <a:extLst>
                    <a:ext uri="{9D8B030D-6E8A-4147-A177-3AD203B41FA5}">
                      <a16:colId xmlns:a16="http://schemas.microsoft.com/office/drawing/2014/main" val="457423382"/>
                    </a:ext>
                  </a:extLst>
                </a:gridCol>
                <a:gridCol w="2280097">
                  <a:extLst>
                    <a:ext uri="{9D8B030D-6E8A-4147-A177-3AD203B41FA5}">
                      <a16:colId xmlns:a16="http://schemas.microsoft.com/office/drawing/2014/main" val="2513373634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1097172589"/>
                    </a:ext>
                  </a:extLst>
                </a:gridCol>
                <a:gridCol w="4572044">
                  <a:extLst>
                    <a:ext uri="{9D8B030D-6E8A-4147-A177-3AD203B41FA5}">
                      <a16:colId xmlns:a16="http://schemas.microsoft.com/office/drawing/2014/main" val="565822810"/>
                    </a:ext>
                  </a:extLst>
                </a:gridCol>
              </a:tblGrid>
              <a:tr h="131598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b="1" dirty="0" smtClean="0">
                          <a:solidFill>
                            <a:schemeClr val="bg1"/>
                          </a:solidFill>
                          <a:effectLst/>
                        </a:rPr>
                        <a:t>Własne lub współdzielone punkty</a:t>
                      </a:r>
                      <a:r>
                        <a:rPr lang="pl-PL" sz="1100" b="1" baseline="0" dirty="0" smtClean="0">
                          <a:solidFill>
                            <a:schemeClr val="bg1"/>
                          </a:solidFill>
                          <a:effectLst/>
                        </a:rPr>
                        <a:t> elastyczności</a:t>
                      </a:r>
                      <a:endParaRPr lang="pl-PL" sz="105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93" marR="56593" marT="0" marB="0">
                    <a:solidFill>
                      <a:srgbClr val="31418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5988623"/>
                  </a:ext>
                </a:extLst>
              </a:tr>
              <a:tr h="1618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chemeClr val="bg1"/>
                          </a:solidFill>
                          <a:effectLst/>
                        </a:rPr>
                        <a:t>Nazwa pola</a:t>
                      </a:r>
                      <a:endParaRPr lang="pl-PL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93" marR="56593" marT="0" marB="0">
                    <a:solidFill>
                      <a:srgbClr val="3141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chemeClr val="bg1"/>
                          </a:solidFill>
                          <a:effectLst/>
                        </a:rPr>
                        <a:t>Wartość obligatoryjna</a:t>
                      </a:r>
                      <a:endParaRPr lang="pl-PL" sz="105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93" marR="56593" marT="0" marB="0">
                    <a:solidFill>
                      <a:srgbClr val="3141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chemeClr val="bg1"/>
                          </a:solidFill>
                          <a:effectLst/>
                        </a:rPr>
                        <a:t>Dopuszczalne wartości</a:t>
                      </a:r>
                      <a:endParaRPr lang="pl-PL" sz="105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93" marR="56593" marT="0" marB="0">
                    <a:solidFill>
                      <a:srgbClr val="3141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chemeClr val="bg1"/>
                          </a:solidFill>
                          <a:effectLst/>
                        </a:rPr>
                        <a:t>Objaśnienia co do sposobu wypełnienia.</a:t>
                      </a:r>
                      <a:endParaRPr lang="pl-PL" sz="105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93" marR="56593" marT="0" marB="0">
                    <a:solidFill>
                      <a:srgbClr val="3141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384047"/>
                  </a:ext>
                </a:extLst>
              </a:tr>
              <a:tr h="6049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Identyfikator PE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CF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TAK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CF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Cyfry, litery lub znaki specjalne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CF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Unikalny identyfikator PE.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Identyfikator musi rozpoczynać się od litery: "P". Dla każdego punktu wymagany jest unikalny identyfikator.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CF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343618"/>
                  </a:ext>
                </a:extLst>
              </a:tr>
              <a:tr h="7178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Typ PE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TAK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Jedna z wartości z kolumny "Kod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lokalizacji punktu elastyczności" ze słownika nr 15 "Typ lokalizacji punktu elastyczności"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Informacja dotycząca typu danego punktu elastyczności.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628280"/>
                  </a:ext>
                </a:extLst>
              </a:tr>
              <a:tr h="7838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Identyfikator węzła publicznej sieci telekomunikacyjnej z jakiego zasilany jest PE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CF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TAK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CF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Jedna z wartości wskazanych jako identyfikator węzła publicznej sieci telekomunikacyjnej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CF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Informacja na temat tego z jakiego węzła publicznej sieci telekomunikacyjnej zasilany jest PE.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CF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188661"/>
                  </a:ext>
                </a:extLst>
              </a:tr>
              <a:tr h="15286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Punkt dostępu do usług, zwany dalej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"PDU"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TAK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Jedna z wartości: "Tak" albo "Nie"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Informacja o tym, czy PE stanowi PDU. W przypadku jeśli PE stanowi PDU należy wskazać wartość "Tak". Jeśli natomiast informacja dotyczy PE, który nie jest jednocześnie PDU,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należy wskazać wartość "Nie"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63969"/>
                  </a:ext>
                </a:extLst>
              </a:tr>
            </a:tbl>
          </a:graphicData>
        </a:graphic>
      </p:graphicFrame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" y="365125"/>
            <a:ext cx="463336" cy="6041463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 rot="16200000">
            <a:off x="-2790911" y="3101944"/>
            <a:ext cx="6046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Inwentaryzacja infrastruktury i usług telekomunikacyjnych </a:t>
            </a: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–zmiany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17337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0" y="6406588"/>
            <a:ext cx="12192000" cy="451412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389034" y="6497684"/>
            <a:ext cx="3329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Źródło: UKE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rgbClr val="17337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992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/>
          </p:nvPr>
        </p:nvGraphicFramePr>
        <p:xfrm>
          <a:off x="1123477" y="1480786"/>
          <a:ext cx="9945046" cy="36586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0813">
                  <a:extLst>
                    <a:ext uri="{9D8B030D-6E8A-4147-A177-3AD203B41FA5}">
                      <a16:colId xmlns:a16="http://schemas.microsoft.com/office/drawing/2014/main" val="457423382"/>
                    </a:ext>
                  </a:extLst>
                </a:gridCol>
                <a:gridCol w="2280097">
                  <a:extLst>
                    <a:ext uri="{9D8B030D-6E8A-4147-A177-3AD203B41FA5}">
                      <a16:colId xmlns:a16="http://schemas.microsoft.com/office/drawing/2014/main" val="2513373634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1097172589"/>
                    </a:ext>
                  </a:extLst>
                </a:gridCol>
                <a:gridCol w="4572044">
                  <a:extLst>
                    <a:ext uri="{9D8B030D-6E8A-4147-A177-3AD203B41FA5}">
                      <a16:colId xmlns:a16="http://schemas.microsoft.com/office/drawing/2014/main" val="565822810"/>
                    </a:ext>
                  </a:extLst>
                </a:gridCol>
              </a:tblGrid>
              <a:tr h="140075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b="1" dirty="0" smtClean="0">
                          <a:solidFill>
                            <a:schemeClr val="bg1"/>
                          </a:solidFill>
                          <a:effectLst/>
                        </a:rPr>
                        <a:t>Własne lub współdzielone punkty</a:t>
                      </a:r>
                      <a:r>
                        <a:rPr lang="pl-PL" sz="1100" b="1" baseline="0" dirty="0" smtClean="0">
                          <a:solidFill>
                            <a:schemeClr val="bg1"/>
                          </a:solidFill>
                          <a:effectLst/>
                        </a:rPr>
                        <a:t> elastyczności</a:t>
                      </a:r>
                      <a:endParaRPr lang="pl-PL" sz="105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93" marR="56593" marT="0" marB="0">
                    <a:solidFill>
                      <a:srgbClr val="31418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5988623"/>
                  </a:ext>
                </a:extLst>
              </a:tr>
              <a:tr h="1400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chemeClr val="bg1"/>
                          </a:solidFill>
                          <a:effectLst/>
                        </a:rPr>
                        <a:t>Nazwa pola</a:t>
                      </a:r>
                      <a:endParaRPr lang="pl-PL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93" marR="56593" marT="0" marB="0">
                    <a:solidFill>
                      <a:srgbClr val="3141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chemeClr val="bg1"/>
                          </a:solidFill>
                          <a:effectLst/>
                        </a:rPr>
                        <a:t>Wartość obligatoryjna</a:t>
                      </a:r>
                      <a:endParaRPr lang="pl-PL" sz="105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93" marR="56593" marT="0" marB="0">
                    <a:solidFill>
                      <a:srgbClr val="3141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chemeClr val="bg1"/>
                          </a:solidFill>
                          <a:effectLst/>
                        </a:rPr>
                        <a:t>Dopuszczalne wartości</a:t>
                      </a:r>
                      <a:endParaRPr lang="pl-PL" sz="105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93" marR="56593" marT="0" marB="0">
                    <a:solidFill>
                      <a:srgbClr val="3141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chemeClr val="bg1"/>
                          </a:solidFill>
                          <a:effectLst/>
                        </a:rPr>
                        <a:t>Objaśnienia co do sposobu wypełnienia.</a:t>
                      </a:r>
                      <a:endParaRPr lang="pl-PL" sz="105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93" marR="56593" marT="0" marB="0">
                    <a:solidFill>
                      <a:srgbClr val="3141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384047"/>
                  </a:ext>
                </a:extLst>
              </a:tr>
              <a:tr h="5054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Medium transmisyjne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CF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TAK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CF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Jedna z wartości ze słownika nr 3 - "Medium"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CF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Informacja o medium transmisyjnym dostępnym w sprawozdawanym PE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CF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343618"/>
                  </a:ext>
                </a:extLst>
              </a:tr>
              <a:tr h="5997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Technologia dostępowa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Tylko gdy w polu PDU wskazano wartość "Tak"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Co najmniej jedna z wartości ze słownika nr 1 - "Technologie dostępowe"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Informacja o technologiach dostępowych dostępnych w sprawozdawanym PDU. Podanie tej informacji jest konieczne tylko wtedy gdy sprawozdawany PE jest PDU.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628280"/>
                  </a:ext>
                </a:extLst>
              </a:tr>
              <a:tr h="6549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Możliwość świadczenia usług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CF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Tylko gdy w polu PDU wskazano wartość "Tak"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CF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Co najmniej jedna z wartości z kolumny "Kod Usługi:" ze słownika nr 14 "Typ usługi"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CF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Informacja dotyczy gotowości sprawozdawcy do świadczenia usług wykorzystaniem sprawozdawanego PDU.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CF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188661"/>
                  </a:ext>
                </a:extLst>
              </a:tr>
              <a:tr h="6386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Finansowanie ze środków publicznych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Tylko dla sprawozdawcy będącego podmiotem, o którym mowa w art. 29 ust. 2 ustawy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Jedna z wartości: "Tak" albo "Nie"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Informacja dotyczy tego, czy PE został wykonany lub zmodyfikowany przy wykorzystaniu środków publicznych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63969"/>
                  </a:ext>
                </a:extLst>
              </a:tr>
              <a:tr h="6386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Numery projektów w programach, z których pochodzą środki publiczne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CF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Tylko gdy w polu "Finansowanie ze środków publicznych" wskazano wartość "Tak"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CF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Litery, cyfry, znaki specjalne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CF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Wymagane jest podanie numerów projektów w programach, z których uzyskano środki potrzebne do sfinansowania prac nad PE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CF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883638"/>
                  </a:ext>
                </a:extLst>
              </a:tr>
            </a:tbl>
          </a:graphicData>
        </a:graphic>
      </p:graphicFrame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125"/>
            <a:ext cx="463336" cy="6041463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 rot="16200000">
            <a:off x="-2793379" y="3062691"/>
            <a:ext cx="6046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Inwentaryzacja infrastruktury i usług telekomunikacyjnych </a:t>
            </a: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–zmiany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17337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0" y="6406588"/>
            <a:ext cx="12192000" cy="451412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pl-PL" sz="1200" dirty="0" smtClean="0">
                <a:solidFill>
                  <a:srgbClr val="17337A"/>
                </a:solidFill>
              </a:rPr>
              <a:t>          Źródło</a:t>
            </a:r>
            <a:r>
              <a:rPr lang="pl-PL" sz="1200" dirty="0">
                <a:solidFill>
                  <a:srgbClr val="17337A"/>
                </a:solidFill>
              </a:rPr>
              <a:t>: UKE</a:t>
            </a:r>
          </a:p>
        </p:txBody>
      </p:sp>
    </p:spTree>
    <p:extLst>
      <p:ext uri="{BB962C8B-B14F-4D97-AF65-F5344CB8AC3E}">
        <p14:creationId xmlns:p14="http://schemas.microsoft.com/office/powerpoint/2010/main" val="375300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0" y="6406588"/>
            <a:ext cx="12192000" cy="451412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0" y="451412"/>
            <a:ext cx="465826" cy="5960963"/>
          </a:xfrm>
          <a:prstGeom prst="rect">
            <a:avLst/>
          </a:prstGeom>
          <a:solidFill>
            <a:srgbClr val="FCC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0" y="0"/>
            <a:ext cx="12192000" cy="451412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89034" y="6497684"/>
            <a:ext cx="3329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Źródło: UKE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rgbClr val="17337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ole tekstowe 7"/>
          <p:cNvSpPr txBox="1"/>
          <p:nvPr/>
        </p:nvSpPr>
        <p:spPr>
          <a:xfrm rot="16200000">
            <a:off x="-2807195" y="3151384"/>
            <a:ext cx="6046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Inwentaryzacja infrastruktury i usług telekomunikacyjnych </a:t>
            </a: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–zmiany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17337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8238225" y="86265"/>
            <a:ext cx="3847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Klavika Lt" panose="02000000000000000000" pitchFamily="50" charset="0"/>
                <a:ea typeface="+mn-ea"/>
                <a:cs typeface="+mn-cs"/>
              </a:rPr>
              <a:t>Departament Strategii i Analiz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rgbClr val="17337A"/>
              </a:solidFill>
              <a:effectLst/>
              <a:uLnTx/>
              <a:uFillTx/>
              <a:latin typeface="Klavika Lt" panose="02000000000000000000" pitchFamily="50" charset="0"/>
              <a:ea typeface="+mn-ea"/>
              <a:cs typeface="+mn-cs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465826" y="457135"/>
            <a:ext cx="11726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Najważniejsze regulacje</a:t>
            </a:r>
            <a:endParaRPr kumimoji="0" lang="pl-PL" sz="3600" b="0" i="0" u="none" strike="noStrike" kern="1200" cap="none" spc="0" normalizeH="0" baseline="0" noProof="0" dirty="0">
              <a:ln>
                <a:noFill/>
              </a:ln>
              <a:solidFill>
                <a:srgbClr val="17337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pole tekstowe 2"/>
          <p:cNvSpPr txBox="1"/>
          <p:nvPr/>
        </p:nvSpPr>
        <p:spPr>
          <a:xfrm>
            <a:off x="646333" y="1492869"/>
            <a:ext cx="10197513" cy="830997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1418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Przebiegi linii kablowych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l-PL" sz="1800" b="0" i="0" u="none" strike="noStrike" kern="1200" cap="none" spc="0" normalizeH="0" baseline="0" noProof="0" dirty="0" smtClean="0">
              <a:ln>
                <a:noFill/>
              </a:ln>
              <a:solidFill>
                <a:srgbClr val="31418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17337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0281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FCC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5000" dirty="0" smtClean="0">
                <a:solidFill>
                  <a:srgbClr val="17337A"/>
                </a:solidFill>
              </a:rPr>
              <a:t>Art. 29 </a:t>
            </a:r>
            <a:endParaRPr lang="pl-PL" sz="5000" dirty="0">
              <a:solidFill>
                <a:srgbClr val="17337A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8238225" y="86265"/>
            <a:ext cx="3847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200" dirty="0" smtClean="0">
                <a:solidFill>
                  <a:srgbClr val="17337A"/>
                </a:solidFill>
              </a:rPr>
              <a:t>Departament Strategii i Analiz</a:t>
            </a:r>
            <a:endParaRPr lang="pl-PL" sz="1200" dirty="0">
              <a:solidFill>
                <a:srgbClr val="17337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1778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0" y="6406588"/>
            <a:ext cx="12192000" cy="451412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0" y="451412"/>
            <a:ext cx="465826" cy="5960963"/>
          </a:xfrm>
          <a:prstGeom prst="rect">
            <a:avLst/>
          </a:prstGeom>
          <a:solidFill>
            <a:srgbClr val="FCC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0" y="0"/>
            <a:ext cx="12192000" cy="451412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89034" y="6497684"/>
            <a:ext cx="3329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Źródło: UKE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rgbClr val="17337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ole tekstowe 7"/>
          <p:cNvSpPr txBox="1"/>
          <p:nvPr/>
        </p:nvSpPr>
        <p:spPr>
          <a:xfrm rot="16200000">
            <a:off x="-2807195" y="3151384"/>
            <a:ext cx="6046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Inwentaryzacja infrastruktury i usług telekomunikacyjnych </a:t>
            </a: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–zmiany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17337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8238225" y="86265"/>
            <a:ext cx="3847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Klavika Lt" panose="02000000000000000000" pitchFamily="50" charset="0"/>
                <a:ea typeface="+mn-ea"/>
                <a:cs typeface="+mn-cs"/>
              </a:rPr>
              <a:t>Departament Strategii i Analiz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rgbClr val="17337A"/>
              </a:solidFill>
              <a:effectLst/>
              <a:uLnTx/>
              <a:uFillTx/>
              <a:latin typeface="Klavika Lt" panose="02000000000000000000" pitchFamily="50" charset="0"/>
              <a:ea typeface="+mn-ea"/>
              <a:cs typeface="+mn-cs"/>
            </a:endParaRP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493389"/>
              </p:ext>
            </p:extLst>
          </p:nvPr>
        </p:nvGraphicFramePr>
        <p:xfrm>
          <a:off x="1123477" y="1480786"/>
          <a:ext cx="9945046" cy="44408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0813">
                  <a:extLst>
                    <a:ext uri="{9D8B030D-6E8A-4147-A177-3AD203B41FA5}">
                      <a16:colId xmlns:a16="http://schemas.microsoft.com/office/drawing/2014/main" val="457423382"/>
                    </a:ext>
                  </a:extLst>
                </a:gridCol>
                <a:gridCol w="2280097">
                  <a:extLst>
                    <a:ext uri="{9D8B030D-6E8A-4147-A177-3AD203B41FA5}">
                      <a16:colId xmlns:a16="http://schemas.microsoft.com/office/drawing/2014/main" val="2513373634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1097172589"/>
                    </a:ext>
                  </a:extLst>
                </a:gridCol>
                <a:gridCol w="4572044">
                  <a:extLst>
                    <a:ext uri="{9D8B030D-6E8A-4147-A177-3AD203B41FA5}">
                      <a16:colId xmlns:a16="http://schemas.microsoft.com/office/drawing/2014/main" val="565822810"/>
                    </a:ext>
                  </a:extLst>
                </a:gridCol>
              </a:tblGrid>
              <a:tr h="131598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b="1" dirty="0" smtClean="0">
                          <a:solidFill>
                            <a:schemeClr val="bg1"/>
                          </a:solidFill>
                          <a:effectLst/>
                        </a:rPr>
                        <a:t>Przebiegi światłowodowych i innych niż światłowodowe linii kablowych zapewniających lub umożliwiających zapewnienie szerokopasmowego dostępu do Internetu</a:t>
                      </a:r>
                      <a:endParaRPr lang="pl-PL" sz="105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93" marR="56593" marT="0" marB="0">
                    <a:solidFill>
                      <a:srgbClr val="31418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5988623"/>
                  </a:ext>
                </a:extLst>
              </a:tr>
              <a:tr h="1618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chemeClr val="bg1"/>
                          </a:solidFill>
                          <a:effectLst/>
                        </a:rPr>
                        <a:t>Nazwa pola</a:t>
                      </a:r>
                      <a:endParaRPr lang="pl-PL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93" marR="56593" marT="0" marB="0">
                    <a:solidFill>
                      <a:srgbClr val="3141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chemeClr val="bg1"/>
                          </a:solidFill>
                          <a:effectLst/>
                        </a:rPr>
                        <a:t>Wartość obligatoryjna</a:t>
                      </a:r>
                      <a:endParaRPr lang="pl-PL" sz="105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93" marR="56593" marT="0" marB="0">
                    <a:solidFill>
                      <a:srgbClr val="3141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chemeClr val="bg1"/>
                          </a:solidFill>
                          <a:effectLst/>
                        </a:rPr>
                        <a:t>Dopuszczalne wartości</a:t>
                      </a:r>
                      <a:endParaRPr lang="pl-PL" sz="105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93" marR="56593" marT="0" marB="0">
                    <a:solidFill>
                      <a:srgbClr val="3141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chemeClr val="bg1"/>
                          </a:solidFill>
                          <a:effectLst/>
                        </a:rPr>
                        <a:t>Objaśnienia co do sposobu wypełnienia.</a:t>
                      </a:r>
                      <a:endParaRPr lang="pl-PL" sz="105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93" marR="56593" marT="0" marB="0">
                    <a:solidFill>
                      <a:srgbClr val="3141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384047"/>
                  </a:ext>
                </a:extLst>
              </a:tr>
              <a:tr h="5104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Identyfikator linii kablowej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CF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 b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TAK</a:t>
                      </a:r>
                      <a:endParaRPr lang="pl-PL" sz="1100" b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CF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 b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Cyfry, litery lub znaki specjalne. </a:t>
                      </a:r>
                      <a:endParaRPr lang="pl-PL" sz="1100" b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CF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Unikalny identyfikator przebiegu linii kablowej, czyli m.in. linii miedzianych, linii światłowodowych lub ciemnych włókien światłowodowych.</a:t>
                      </a:r>
                      <a:endParaRPr lang="pl-PL" sz="11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Dla każdego przebiegu wymagany jest unikalny identyfikator.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CF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343618"/>
                  </a:ext>
                </a:extLst>
              </a:tr>
              <a:tr h="7178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 b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Identyfikator punktu początkowego linii kablowej</a:t>
                      </a:r>
                      <a:endParaRPr lang="pl-PL" sz="1100" b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 b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TAK</a:t>
                      </a:r>
                      <a:endParaRPr lang="pl-PL" sz="1100" b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 b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Jedna z wartości wskazanych przez sprawozdawcę jako identyfikator węzła publicznej sieci telekomunikacyjnej albo jako PE.</a:t>
                      </a:r>
                      <a:endParaRPr lang="pl-PL" sz="1100" b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 b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Informacja na temat konkretnego identyfikatora odnoszącego się do elementu infrastruktury, który stanowi punkt początkowy przebiegu linii kablowej w danym przypadku. </a:t>
                      </a:r>
                      <a:endParaRPr lang="pl-PL" sz="1100" b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628280"/>
                  </a:ext>
                </a:extLst>
              </a:tr>
              <a:tr h="7838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 b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Współrzędne geograficzne wszystkich punktów załamania osi przebiegu linii kablowej </a:t>
                      </a:r>
                      <a:endParaRPr lang="pl-PL" sz="1100" b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CF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 b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Tylko w przypadku, gdy sprawozdawca przekazuje informacje w postaci innej niż wektorowa.</a:t>
                      </a:r>
                      <a:endParaRPr lang="pl-PL" sz="1100" b="0" smtClean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 b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CF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Wartości</a:t>
                      </a:r>
                      <a:r>
                        <a:rPr lang="pl-PL" sz="10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współrzędnych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CF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Informacja na temat lokalizacji wszystkich punktów załamania osi przebiegu linii kablowej. Należy podać współrzędne lokalizacji zgodne z systemem WGS-84 (World Geodetic System 1984). Współrzędne powinny być podane w stopniach i ułamku dziesiętnym stopnia (np. 52.05951 dla szerokości geograficznej północnej i 21.38647 dla długości geograficznej wschodniej), z dokładnością w określeniu położenia obiektu  do 2 m. Konieczne jest podanie współrzędnych wszystkich punktów załamania przebiegu linii kablowej w kolejności ich przebiegu wzdłuż linii kablowej od punktu początkowego do punktu końcowego.</a:t>
                      </a:r>
                      <a:endParaRPr lang="pl-PL" sz="11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CF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188661"/>
                  </a:ext>
                </a:extLst>
              </a:tr>
              <a:tr h="15286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 b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Identyfikator punktu końcowego linii kablowej</a:t>
                      </a:r>
                      <a:endParaRPr lang="pl-PL" sz="1100" b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TAK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Jedna z wartości wskazanych przez sprawozdawcę jako identyfikator węzła publicznej sieci telekomunikacyjnej albo jako PE. 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Informacja na temat konkretnego identyfikatora odnoszącego się do elementu infrastruktury, który stanowi punkt końcowy przebiegu linii kablowej w danym przypadku.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639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14176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0" y="6406588"/>
            <a:ext cx="12192000" cy="451412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0" y="451412"/>
            <a:ext cx="465826" cy="5960963"/>
          </a:xfrm>
          <a:prstGeom prst="rect">
            <a:avLst/>
          </a:prstGeom>
          <a:solidFill>
            <a:srgbClr val="FCC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0" y="0"/>
            <a:ext cx="12192000" cy="451412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89034" y="6497684"/>
            <a:ext cx="3329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Źródło: UKE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rgbClr val="17337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ole tekstowe 7"/>
          <p:cNvSpPr txBox="1"/>
          <p:nvPr/>
        </p:nvSpPr>
        <p:spPr>
          <a:xfrm rot="16200000">
            <a:off x="-2807195" y="3151384"/>
            <a:ext cx="6046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Inwentaryzacja infrastruktury i usług telekomunikacyjnych </a:t>
            </a: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–zmiany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17337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8238225" y="86265"/>
            <a:ext cx="3847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Klavika Lt" panose="02000000000000000000" pitchFamily="50" charset="0"/>
                <a:ea typeface="+mn-ea"/>
                <a:cs typeface="+mn-cs"/>
              </a:rPr>
              <a:t>Departament Strategii i Analiz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rgbClr val="17337A"/>
              </a:solidFill>
              <a:effectLst/>
              <a:uLnTx/>
              <a:uFillTx/>
              <a:latin typeface="Klavika Lt" panose="02000000000000000000" pitchFamily="50" charset="0"/>
              <a:ea typeface="+mn-ea"/>
              <a:cs typeface="+mn-cs"/>
            </a:endParaRP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052721"/>
              </p:ext>
            </p:extLst>
          </p:nvPr>
        </p:nvGraphicFramePr>
        <p:xfrm>
          <a:off x="1123477" y="1480786"/>
          <a:ext cx="9945046" cy="40507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0813">
                  <a:extLst>
                    <a:ext uri="{9D8B030D-6E8A-4147-A177-3AD203B41FA5}">
                      <a16:colId xmlns:a16="http://schemas.microsoft.com/office/drawing/2014/main" val="457423382"/>
                    </a:ext>
                  </a:extLst>
                </a:gridCol>
                <a:gridCol w="2280097">
                  <a:extLst>
                    <a:ext uri="{9D8B030D-6E8A-4147-A177-3AD203B41FA5}">
                      <a16:colId xmlns:a16="http://schemas.microsoft.com/office/drawing/2014/main" val="2513373634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1097172589"/>
                    </a:ext>
                  </a:extLst>
                </a:gridCol>
                <a:gridCol w="4572044">
                  <a:extLst>
                    <a:ext uri="{9D8B030D-6E8A-4147-A177-3AD203B41FA5}">
                      <a16:colId xmlns:a16="http://schemas.microsoft.com/office/drawing/2014/main" val="565822810"/>
                    </a:ext>
                  </a:extLst>
                </a:gridCol>
              </a:tblGrid>
              <a:tr h="131598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b="1" dirty="0" smtClean="0">
                          <a:solidFill>
                            <a:schemeClr val="bg1"/>
                          </a:solidFill>
                          <a:effectLst/>
                        </a:rPr>
                        <a:t>Przebiegi światłowodowych i innych niż światłowodowe linii kablowych zapewniających lub umożliwiających zapewnienie szerokopasmowego dostępu do Internetu</a:t>
                      </a:r>
                      <a:endParaRPr lang="pl-PL" sz="105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93" marR="56593" marT="0" marB="0">
                    <a:solidFill>
                      <a:srgbClr val="31418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5988623"/>
                  </a:ext>
                </a:extLst>
              </a:tr>
              <a:tr h="1618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chemeClr val="bg1"/>
                          </a:solidFill>
                          <a:effectLst/>
                        </a:rPr>
                        <a:t>Nazwa pola</a:t>
                      </a:r>
                      <a:endParaRPr lang="pl-PL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93" marR="56593" marT="0" marB="0">
                    <a:solidFill>
                      <a:srgbClr val="3141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chemeClr val="bg1"/>
                          </a:solidFill>
                          <a:effectLst/>
                        </a:rPr>
                        <a:t>Wartość obligatoryjna</a:t>
                      </a:r>
                      <a:endParaRPr lang="pl-PL" sz="105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93" marR="56593" marT="0" marB="0">
                    <a:solidFill>
                      <a:srgbClr val="3141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chemeClr val="bg1"/>
                          </a:solidFill>
                          <a:effectLst/>
                        </a:rPr>
                        <a:t>Dopuszczalne wartości</a:t>
                      </a:r>
                      <a:endParaRPr lang="pl-PL" sz="105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93" marR="56593" marT="0" marB="0">
                    <a:solidFill>
                      <a:srgbClr val="3141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chemeClr val="bg1"/>
                          </a:solidFill>
                          <a:effectLst/>
                        </a:rPr>
                        <a:t>Objaśnienia co do sposobu wypełnienia.</a:t>
                      </a:r>
                      <a:endParaRPr lang="pl-PL" sz="105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93" marR="56593" marT="0" marB="0">
                    <a:solidFill>
                      <a:srgbClr val="3141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384047"/>
                  </a:ext>
                </a:extLst>
              </a:tr>
              <a:tr h="5104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Medium transmisyjne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CF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TAK</a:t>
                      </a:r>
                      <a:endParaRPr lang="pl-PL" sz="1100" b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CF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Jedna z wartości ze słownika nr 3 – „Medium”.</a:t>
                      </a:r>
                      <a:endParaRPr lang="pl-PL" sz="1100" b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CF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Medium </a:t>
                      </a:r>
                      <a:r>
                        <a:rPr lang="pl-PL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wykorzystywany do transmisji sygnałów.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CF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343618"/>
                  </a:ext>
                </a:extLst>
              </a:tr>
              <a:tr h="7178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Rodzaj linii kablowej wykorzystanej do zestawienia traktu </a:t>
                      </a:r>
                      <a:endParaRPr lang="pl-PL" sz="1100" b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TAK</a:t>
                      </a:r>
                      <a:endParaRPr lang="pl-PL" sz="1100" b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Jedna z wartości ze słownika nr </a:t>
                      </a:r>
                      <a:r>
                        <a:rPr lang="pl-PL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</a:t>
                      </a:r>
                      <a:r>
                        <a:rPr lang="pl-PL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„Rodzaj linii kablowej”.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Informacja o tym z jakiego rodzaju linii korzysta sprawozdawca, w celu zestawienia traktu dla przebiegu linii kablowej, która jest sprawozdawana. 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 przypadku skorzystania z więcej niż jednego rodzaju linii w celu zestawienia traktu, należy wskazać dominujący rodzaj linii ze słownika nr. 9 – „Rodzaj linii kablowej”. 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628280"/>
                  </a:ext>
                </a:extLst>
              </a:tr>
              <a:tr h="7838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Liczba włókien światłowodowych w kablu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CF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Tylko w przypadku łącznego spełnienia warunków: - sprawozdawca wskazał wartość "światłowodowe" w polu "Medium transmisyjne", - w linii kablowej znajdują się wykorzystywane obecnie włókna światłowodowe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CF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Cyfry.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CF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Informacja o liczbie obecnie wykorzystywanych włókien światłowodowych w przebiegu linii kablowej.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Informacja dotyczy włókien wykorzystywanych przez sprawozdawcę jak i inne podmioty.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CF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188661"/>
                  </a:ext>
                </a:extLst>
              </a:tr>
              <a:tr h="15286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Liczba wykorzystywanych obecnie włókien światłowodowych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Tylko w przypadku łącznego spełnienia warunków:</a:t>
                      </a:r>
                      <a:endParaRPr lang="pl-PL" sz="1100" b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sprawozdawca wskazał wartość „światłowodowe” w polu „Medium transmisyjne”,</a:t>
                      </a:r>
                      <a:endParaRPr lang="pl-PL" sz="1100" b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w linii kablowej znajdują się wykorzystywane obecnie włókna światłowodowe.</a:t>
                      </a:r>
                      <a:endParaRPr lang="pl-PL" sz="1100" b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Cyfry.</a:t>
                      </a:r>
                      <a:endParaRPr lang="pl-PL" sz="1100" b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Informacja o liczbie obecnie wykorzystywanych włókien światłowodowych w przebiegu linii kablowej.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Informacja dotyczy włókien wykorzystywanych przez sprawozdawcę jak i inne podmioty. 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639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85702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0" y="6406588"/>
            <a:ext cx="12192000" cy="451412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0" y="451412"/>
            <a:ext cx="465826" cy="5960963"/>
          </a:xfrm>
          <a:prstGeom prst="rect">
            <a:avLst/>
          </a:prstGeom>
          <a:solidFill>
            <a:srgbClr val="FCC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0" y="0"/>
            <a:ext cx="12192000" cy="451412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89034" y="6497684"/>
            <a:ext cx="3329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Źródło: UKE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rgbClr val="17337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ole tekstowe 7"/>
          <p:cNvSpPr txBox="1"/>
          <p:nvPr/>
        </p:nvSpPr>
        <p:spPr>
          <a:xfrm rot="16200000">
            <a:off x="-2807195" y="3151384"/>
            <a:ext cx="6046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Inwentaryzacja infrastruktury i usług telekomunikacyjnych </a:t>
            </a: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–zmiany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17337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8238225" y="86265"/>
            <a:ext cx="3847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Klavika Lt" panose="02000000000000000000" pitchFamily="50" charset="0"/>
                <a:ea typeface="+mn-ea"/>
                <a:cs typeface="+mn-cs"/>
              </a:rPr>
              <a:t>Departament Strategii i Analiz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rgbClr val="17337A"/>
              </a:solidFill>
              <a:effectLst/>
              <a:uLnTx/>
              <a:uFillTx/>
              <a:latin typeface="Klavika Lt" panose="02000000000000000000" pitchFamily="50" charset="0"/>
              <a:ea typeface="+mn-ea"/>
              <a:cs typeface="+mn-cs"/>
            </a:endParaRP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237978"/>
              </p:ext>
            </p:extLst>
          </p:nvPr>
        </p:nvGraphicFramePr>
        <p:xfrm>
          <a:off x="1123477" y="1480786"/>
          <a:ext cx="9945046" cy="44323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0813">
                  <a:extLst>
                    <a:ext uri="{9D8B030D-6E8A-4147-A177-3AD203B41FA5}">
                      <a16:colId xmlns:a16="http://schemas.microsoft.com/office/drawing/2014/main" val="457423382"/>
                    </a:ext>
                  </a:extLst>
                </a:gridCol>
                <a:gridCol w="2280097">
                  <a:extLst>
                    <a:ext uri="{9D8B030D-6E8A-4147-A177-3AD203B41FA5}">
                      <a16:colId xmlns:a16="http://schemas.microsoft.com/office/drawing/2014/main" val="2513373634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1097172589"/>
                    </a:ext>
                  </a:extLst>
                </a:gridCol>
                <a:gridCol w="4572044">
                  <a:extLst>
                    <a:ext uri="{9D8B030D-6E8A-4147-A177-3AD203B41FA5}">
                      <a16:colId xmlns:a16="http://schemas.microsoft.com/office/drawing/2014/main" val="565822810"/>
                    </a:ext>
                  </a:extLst>
                </a:gridCol>
              </a:tblGrid>
              <a:tr h="131598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b="1" dirty="0" smtClean="0">
                          <a:solidFill>
                            <a:schemeClr val="bg1"/>
                          </a:solidFill>
                          <a:effectLst/>
                        </a:rPr>
                        <a:t>Przebiegi światłowodowych i innych niż światłowodowe linii kablowych zapewniających lub umożliwiających zapewnienie szerokopasmowego dostępu do Internetu</a:t>
                      </a:r>
                      <a:endParaRPr lang="pl-PL" sz="105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93" marR="56593" marT="0" marB="0">
                    <a:solidFill>
                      <a:srgbClr val="31418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5988623"/>
                  </a:ext>
                </a:extLst>
              </a:tr>
              <a:tr h="1618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chemeClr val="bg1"/>
                          </a:solidFill>
                          <a:effectLst/>
                        </a:rPr>
                        <a:t>Nazwa pola</a:t>
                      </a:r>
                      <a:endParaRPr lang="pl-PL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93" marR="56593" marT="0" marB="0">
                    <a:solidFill>
                      <a:srgbClr val="3141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chemeClr val="bg1"/>
                          </a:solidFill>
                          <a:effectLst/>
                        </a:rPr>
                        <a:t>Wartość obligatoryjna</a:t>
                      </a:r>
                      <a:endParaRPr lang="pl-PL" sz="105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93" marR="56593" marT="0" marB="0">
                    <a:solidFill>
                      <a:srgbClr val="3141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chemeClr val="bg1"/>
                          </a:solidFill>
                          <a:effectLst/>
                        </a:rPr>
                        <a:t>Dopuszczalne wartości</a:t>
                      </a:r>
                      <a:endParaRPr lang="pl-PL" sz="105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93" marR="56593" marT="0" marB="0">
                    <a:solidFill>
                      <a:srgbClr val="3141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chemeClr val="bg1"/>
                          </a:solidFill>
                          <a:effectLst/>
                        </a:rPr>
                        <a:t>Objaśnienia co do sposobu wypełnienia.</a:t>
                      </a:r>
                      <a:endParaRPr lang="pl-PL" sz="105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93" marR="56593" marT="0" marB="0">
                    <a:solidFill>
                      <a:srgbClr val="3141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384047"/>
                  </a:ext>
                </a:extLst>
              </a:tr>
              <a:tr h="5104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Liczba możliwych do udostępnienia przez sprawozdawcę włókien światłowodowych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CF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Tylko, gdy łącznie spełniono następujące warunki: </a:t>
                      </a:r>
                      <a:endParaRPr lang="pl-PL" sz="1100" b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sprawozdawca wskazał wartość „światłowodowe” w polu „Medium transmisyjne”,</a:t>
                      </a:r>
                      <a:endParaRPr lang="pl-PL" sz="1100" b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sprawozdawca może udostępnić w przebiegu włókno światłowodowe.</a:t>
                      </a:r>
                      <a:endParaRPr lang="pl-PL" sz="1100" b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CF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Cyfry.</a:t>
                      </a:r>
                      <a:endParaRPr lang="pl-PL" sz="1100" b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CF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Informacja o liczbie włókien światłowodowych, które sprawozdawca może udostępnić w przebiegu linii kablowej.</a:t>
                      </a:r>
                      <a:endParaRPr lang="pl-PL" sz="1100" b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CF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343618"/>
                  </a:ext>
                </a:extLst>
              </a:tr>
              <a:tr h="7178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Finansowanie ze środków publicznych</a:t>
                      </a:r>
                      <a:endParaRPr lang="pl-PL" sz="1100" b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Tylko dla podmiotów będących podmiotami, o których mowa w art. 29 ust. 2 ustawy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Jedna z wartości: „Tak” albo „Nie”.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Informacja dotyczy tego, czy linia kablowa została wykonana lubzmodyfikowana przy wykorzystaniu środków publicznych.  </a:t>
                      </a:r>
                      <a:endParaRPr lang="pl-PL" sz="1100" b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628280"/>
                  </a:ext>
                </a:extLst>
              </a:tr>
              <a:tr h="7838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Numery projektów w programach, z których pochodzą środki publiczne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CF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Tylko gdy w polu „Finansowanie ze środków publicznych” wskazano wartość „Tak”.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CF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Litery, cyfry, znaki specjalne. </a:t>
                      </a:r>
                      <a:endParaRPr lang="pl-PL" sz="1100" b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100" b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CF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Wymagane jest podanie numerów projektów w programach, z którego uzyskano środki potrzebne do sfinansowania prac nad linią kablową.</a:t>
                      </a:r>
                      <a:endParaRPr lang="pl-PL" sz="1100" b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CF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188661"/>
                  </a:ext>
                </a:extLst>
              </a:tr>
              <a:tr h="15286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Infrastruktura telekomunikacyjna o dużym znaczeniu</a:t>
                      </a:r>
                      <a:endParaRPr lang="pl-PL" sz="1100" b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TAK</a:t>
                      </a:r>
                      <a:endParaRPr lang="pl-PL" sz="1100" b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Jedna z wartości: „Tak” albo „Nie”</a:t>
                      </a:r>
                      <a:endParaRPr lang="pl-PL" sz="1100" b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Informacja czy linia kablowa objęta przebiegiem stanowi infrastrukturę telekomunikacyjną o dużym znaczeniu.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639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08859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0" y="6406588"/>
            <a:ext cx="12192000" cy="451412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0" y="451412"/>
            <a:ext cx="465826" cy="5960963"/>
          </a:xfrm>
          <a:prstGeom prst="rect">
            <a:avLst/>
          </a:prstGeom>
          <a:solidFill>
            <a:srgbClr val="FCC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0" y="0"/>
            <a:ext cx="12192000" cy="451412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89034" y="6497684"/>
            <a:ext cx="3329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Źródło: UKE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rgbClr val="17337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ole tekstowe 7"/>
          <p:cNvSpPr txBox="1"/>
          <p:nvPr/>
        </p:nvSpPr>
        <p:spPr>
          <a:xfrm rot="16200000">
            <a:off x="-2807195" y="3151384"/>
            <a:ext cx="6046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Inwentaryzacja infrastruktury i usług telekomunikacyjnych </a:t>
            </a: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–zmiany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17337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8238225" y="86265"/>
            <a:ext cx="3847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Klavika Lt" panose="02000000000000000000" pitchFamily="50" charset="0"/>
                <a:ea typeface="+mn-ea"/>
                <a:cs typeface="+mn-cs"/>
              </a:rPr>
              <a:t>Departament Strategii i Analiz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rgbClr val="17337A"/>
              </a:solidFill>
              <a:effectLst/>
              <a:uLnTx/>
              <a:uFillTx/>
              <a:latin typeface="Klavika Lt" panose="02000000000000000000" pitchFamily="50" charset="0"/>
              <a:ea typeface="+mn-ea"/>
              <a:cs typeface="+mn-cs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465826" y="457135"/>
            <a:ext cx="11726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Najważniejsze regulacje</a:t>
            </a:r>
            <a:endParaRPr kumimoji="0" lang="pl-PL" sz="3600" b="0" i="0" u="none" strike="noStrike" kern="1200" cap="none" spc="0" normalizeH="0" baseline="0" noProof="0" dirty="0">
              <a:ln>
                <a:noFill/>
              </a:ln>
              <a:solidFill>
                <a:srgbClr val="17337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646333" y="1948811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pl-PL" sz="3600" b="1" dirty="0" smtClean="0">
                <a:solidFill>
                  <a:srgbClr val="31418D"/>
                </a:solidFill>
              </a:rPr>
              <a:t>Komórki stacji bazowych</a:t>
            </a:r>
          </a:p>
          <a:p>
            <a:pPr lvl="0">
              <a:defRPr/>
            </a:pPr>
            <a:endParaRPr lang="pl-PL" sz="3600" dirty="0" smtClean="0">
              <a:solidFill>
                <a:srgbClr val="31418D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pl-PL" dirty="0" smtClean="0">
                <a:solidFill>
                  <a:srgbClr val="31418D"/>
                </a:solidFill>
              </a:rPr>
              <a:t>Urządzenia wykorzystywane w stacji bazowej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pl-PL" dirty="0" smtClean="0">
                <a:solidFill>
                  <a:srgbClr val="31418D"/>
                </a:solidFill>
              </a:rPr>
              <a:t>Położenie anteny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pl-PL" dirty="0" smtClean="0">
                <a:solidFill>
                  <a:srgbClr val="31418D"/>
                </a:solidFill>
              </a:rPr>
              <a:t>Parametry techniczne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pl-PL" dirty="0" smtClean="0">
                <a:solidFill>
                  <a:srgbClr val="31418D"/>
                </a:solidFill>
              </a:rPr>
              <a:t>etc. 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endParaRPr lang="pl-PL" dirty="0">
              <a:solidFill>
                <a:srgbClr val="3141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3981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0" y="6406588"/>
            <a:ext cx="12192000" cy="451412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0" y="451412"/>
            <a:ext cx="465826" cy="5960963"/>
          </a:xfrm>
          <a:prstGeom prst="rect">
            <a:avLst/>
          </a:prstGeom>
          <a:solidFill>
            <a:srgbClr val="FCC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0" y="0"/>
            <a:ext cx="12192000" cy="451412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89034" y="6497684"/>
            <a:ext cx="3329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Źródło: UKE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rgbClr val="17337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ole tekstowe 7"/>
          <p:cNvSpPr txBox="1"/>
          <p:nvPr/>
        </p:nvSpPr>
        <p:spPr>
          <a:xfrm rot="16200000">
            <a:off x="-2807195" y="3151384"/>
            <a:ext cx="6046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Inwentaryzacja infrastruktury i usług telekomunikacyjnych </a:t>
            </a: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–zmiany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17337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8238225" y="86265"/>
            <a:ext cx="3847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Klavika Lt" panose="02000000000000000000" pitchFamily="50" charset="0"/>
                <a:ea typeface="+mn-ea"/>
                <a:cs typeface="+mn-cs"/>
              </a:rPr>
              <a:t>Departament Strategii i Analiz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rgbClr val="17337A"/>
              </a:solidFill>
              <a:effectLst/>
              <a:uLnTx/>
              <a:uFillTx/>
              <a:latin typeface="Klavika Lt" panose="02000000000000000000" pitchFamily="50" charset="0"/>
              <a:ea typeface="+mn-ea"/>
              <a:cs typeface="+mn-cs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465826" y="457135"/>
            <a:ext cx="11726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Najważniejsze</a:t>
            </a:r>
            <a:r>
              <a:rPr kumimoji="0" lang="pl-PL" sz="3600" b="0" i="0" u="none" strike="noStrike" kern="1200" cap="none" spc="0" normalizeH="0" noProof="0" dirty="0" smtClean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regulacje</a:t>
            </a:r>
            <a:endParaRPr kumimoji="0" lang="pl-PL" sz="3600" b="0" i="0" u="none" strike="noStrike" kern="1200" cap="none" spc="0" normalizeH="0" baseline="0" noProof="0" dirty="0">
              <a:ln>
                <a:noFill/>
              </a:ln>
              <a:solidFill>
                <a:srgbClr val="17337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646333" y="1857744"/>
            <a:ext cx="6096000" cy="263174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400"/>
              </a:spcAft>
            </a:pPr>
            <a:r>
              <a:rPr lang="pl-PL" sz="3600" b="1" dirty="0" smtClean="0">
                <a:solidFill>
                  <a:srgbClr val="31418D"/>
                </a:solidFill>
              </a:rPr>
              <a:t>Linie bezprzewodowe</a:t>
            </a:r>
          </a:p>
          <a:p>
            <a:pPr>
              <a:lnSpc>
                <a:spcPct val="107000"/>
              </a:lnSpc>
              <a:spcAft>
                <a:spcPts val="400"/>
              </a:spcAft>
            </a:pPr>
            <a:endParaRPr lang="pl-PL" dirty="0">
              <a:solidFill>
                <a:srgbClr val="31418D"/>
              </a:solidFill>
            </a:endParaRPr>
          </a:p>
          <a:p>
            <a:pPr>
              <a:lnSpc>
                <a:spcPct val="107000"/>
              </a:lnSpc>
              <a:spcAft>
                <a:spcPts val="400"/>
              </a:spcAft>
            </a:pPr>
            <a:r>
              <a:rPr lang="pl-PL" dirty="0" smtClean="0">
                <a:solidFill>
                  <a:srgbClr val="31418D"/>
                </a:solidFill>
              </a:rPr>
              <a:t>W </a:t>
            </a:r>
            <a:r>
              <a:rPr lang="pl-PL" dirty="0" smtClean="0">
                <a:solidFill>
                  <a:srgbClr val="31418D"/>
                </a:solidFill>
              </a:rPr>
              <a:t>nowym </a:t>
            </a:r>
            <a:r>
              <a:rPr lang="pl-PL" dirty="0">
                <a:solidFill>
                  <a:srgbClr val="31418D"/>
                </a:solidFill>
              </a:rPr>
              <a:t>rozporządzeniu zbierane są informacje na temat linii bezprzewodowych, które są wykorzystywane do zestawienia elementów sieci ruchomych. Zakres wymaganych informacji w tym przypadku nie uległ istotnym zmianom w stosunku do dotychczas obowiązującego rozporządzenia</a:t>
            </a:r>
            <a:r>
              <a:rPr lang="pl-PL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1566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0" y="6406588"/>
            <a:ext cx="12192000" cy="451412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0" y="451412"/>
            <a:ext cx="465826" cy="5960963"/>
          </a:xfrm>
          <a:prstGeom prst="rect">
            <a:avLst/>
          </a:prstGeom>
          <a:solidFill>
            <a:srgbClr val="FCC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0" y="0"/>
            <a:ext cx="12192000" cy="451412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89034" y="6497684"/>
            <a:ext cx="3329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Źródło: UKE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rgbClr val="17337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ole tekstowe 7"/>
          <p:cNvSpPr txBox="1"/>
          <p:nvPr/>
        </p:nvSpPr>
        <p:spPr>
          <a:xfrm rot="16200000">
            <a:off x="-2807195" y="3151384"/>
            <a:ext cx="6046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Inwentaryzacja infrastruktury i usług telekomunikacyjnych </a:t>
            </a: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–zmiany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17337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8238225" y="86265"/>
            <a:ext cx="3847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Klavika Lt" panose="02000000000000000000" pitchFamily="50" charset="0"/>
                <a:ea typeface="+mn-ea"/>
                <a:cs typeface="+mn-cs"/>
              </a:rPr>
              <a:t>Departament Strategii i Analiz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rgbClr val="17337A"/>
              </a:solidFill>
              <a:effectLst/>
              <a:uLnTx/>
              <a:uFillTx/>
              <a:latin typeface="Klavika Lt" panose="02000000000000000000" pitchFamily="50" charset="0"/>
              <a:ea typeface="+mn-ea"/>
              <a:cs typeface="+mn-cs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465826" y="457135"/>
            <a:ext cx="11726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Najważniejsze regulacje</a:t>
            </a:r>
            <a:endParaRPr kumimoji="0" lang="pl-PL" sz="3600" b="0" i="0" u="none" strike="noStrike" kern="1200" cap="none" spc="0" normalizeH="0" baseline="0" noProof="0" dirty="0">
              <a:ln>
                <a:noFill/>
              </a:ln>
              <a:solidFill>
                <a:srgbClr val="17337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646333" y="1857744"/>
            <a:ext cx="6096000" cy="162557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07000"/>
              </a:lnSpc>
              <a:spcAft>
                <a:spcPts val="400"/>
              </a:spcAft>
            </a:pPr>
            <a:r>
              <a:rPr lang="pl-PL" sz="3600" b="1" dirty="0" smtClean="0">
                <a:solidFill>
                  <a:srgbClr val="31418D"/>
                </a:solidFill>
              </a:rPr>
              <a:t>Zasięg ruchomych publicznych sieci telekomunikacyjnych</a:t>
            </a:r>
          </a:p>
          <a:p>
            <a:pPr lvl="0">
              <a:lnSpc>
                <a:spcPct val="107000"/>
              </a:lnSpc>
              <a:spcAft>
                <a:spcPts val="400"/>
              </a:spcAft>
            </a:pPr>
            <a:endParaRPr lang="pl-PL" dirty="0">
              <a:solidFill>
                <a:srgbClr val="3141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057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144443"/>
              </p:ext>
            </p:extLst>
          </p:nvPr>
        </p:nvGraphicFramePr>
        <p:xfrm>
          <a:off x="1123477" y="1480786"/>
          <a:ext cx="9945046" cy="39924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0813">
                  <a:extLst>
                    <a:ext uri="{9D8B030D-6E8A-4147-A177-3AD203B41FA5}">
                      <a16:colId xmlns:a16="http://schemas.microsoft.com/office/drawing/2014/main" val="457423382"/>
                    </a:ext>
                  </a:extLst>
                </a:gridCol>
                <a:gridCol w="2280097">
                  <a:extLst>
                    <a:ext uri="{9D8B030D-6E8A-4147-A177-3AD203B41FA5}">
                      <a16:colId xmlns:a16="http://schemas.microsoft.com/office/drawing/2014/main" val="2513373634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1097172589"/>
                    </a:ext>
                  </a:extLst>
                </a:gridCol>
                <a:gridCol w="4572044">
                  <a:extLst>
                    <a:ext uri="{9D8B030D-6E8A-4147-A177-3AD203B41FA5}">
                      <a16:colId xmlns:a16="http://schemas.microsoft.com/office/drawing/2014/main" val="565822810"/>
                    </a:ext>
                  </a:extLst>
                </a:gridCol>
              </a:tblGrid>
              <a:tr h="152251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b="1" dirty="0" smtClean="0">
                          <a:solidFill>
                            <a:schemeClr val="bg1"/>
                          </a:solidFill>
                          <a:effectLst/>
                        </a:rPr>
                        <a:t>Zasięg ruchomych publicznych sieci telekomunikacyjnych</a:t>
                      </a:r>
                      <a:endParaRPr lang="pl-PL" sz="105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93" marR="56593" marT="0" marB="0">
                    <a:solidFill>
                      <a:srgbClr val="31418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5988623"/>
                  </a:ext>
                </a:extLst>
              </a:tr>
              <a:tr h="1522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chemeClr val="bg1"/>
                          </a:solidFill>
                          <a:effectLst/>
                        </a:rPr>
                        <a:t>Nazwa pola</a:t>
                      </a:r>
                      <a:endParaRPr lang="pl-PL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93" marR="56593" marT="0" marB="0">
                    <a:solidFill>
                      <a:srgbClr val="3141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chemeClr val="bg1"/>
                          </a:solidFill>
                          <a:effectLst/>
                        </a:rPr>
                        <a:t>Wartość obligatoryjna</a:t>
                      </a:r>
                      <a:endParaRPr lang="pl-PL" sz="105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93" marR="56593" marT="0" marB="0">
                    <a:solidFill>
                      <a:srgbClr val="3141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chemeClr val="bg1"/>
                          </a:solidFill>
                          <a:effectLst/>
                        </a:rPr>
                        <a:t>Dopuszczalne wartości</a:t>
                      </a:r>
                      <a:endParaRPr lang="pl-PL" sz="105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93" marR="56593" marT="0" marB="0">
                    <a:solidFill>
                      <a:srgbClr val="3141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chemeClr val="bg1"/>
                          </a:solidFill>
                          <a:effectLst/>
                        </a:rPr>
                        <a:t>Objaśnienia co do sposobu wypełnienia.</a:t>
                      </a:r>
                      <a:endParaRPr lang="pl-PL" sz="105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93" marR="56593" marT="0" marB="0">
                    <a:solidFill>
                      <a:srgbClr val="3141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384047"/>
                  </a:ext>
                </a:extLst>
              </a:tr>
              <a:tr h="6090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Identyfikator pola w siatce referencyjnej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CF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TAK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CF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Cyfry lub litery. Dla każdego pola siatki referencyjnej wymagany jest unikalny identyfikator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CF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Indywidualny i unikalny identyfikator pola siatki referencyjnej, na której oznaczony jest zasięg ruchomej publicznej sieci telekomunikacyjnej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CF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343618"/>
                  </a:ext>
                </a:extLst>
              </a:tr>
              <a:tr h="6090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Technologia dostępowa w paśmie 420 MHz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TAK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Co najmniej jedna z wartości ze słownika nr </a:t>
                      </a: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- "Technologie </a:t>
                      </a: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dostępowe w ruchomych publicznych sieciach telekomunikacyjnych"</a:t>
                      </a: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Informacja o technologii dostępowej, która ma być wykorzystywana w paśmie 420 MHz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628280"/>
                  </a:ext>
                </a:extLst>
              </a:tr>
              <a:tr h="6090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Kod poziomu zasięgu na zewnątrz przy wykorzystaniu pasma 420 MHz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CF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TAK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CF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Jedna z wartości kolumny "Kod zasięgu" ze słownika nr 8 - "Klasy zasięgu"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CF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Informacja o teoretycznym poziomie sygnału na zewnątrz wyliczonym na podstawie systemów planowania zasięgów sprawozdawcy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CF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188661"/>
                  </a:ext>
                </a:extLst>
              </a:tr>
              <a:tr h="11425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Kod poziomu zasięgu w pomieszczeniu przy wykorzystaniu pasma 420 MHz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TAK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Jedna z wartości kolumny "Kod zasięgu" ze słownika nr 8 - "Klasy zasięgu"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Informacja o teoretycznym poziomie sygnału w pomieszczeniu wyliczonym na podstawie systemów planowania zasięgów sprawozdawcy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63969"/>
                  </a:ext>
                </a:extLst>
              </a:tr>
            </a:tbl>
          </a:graphicData>
        </a:graphic>
      </p:graphicFrame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125"/>
            <a:ext cx="463336" cy="6041463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 rot="16200000">
            <a:off x="-2747830" y="3105835"/>
            <a:ext cx="5955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Inwentaryzacja infrastruktury i usług telekomunikacyjnych </a:t>
            </a: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–zmiany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17337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0" y="6406588"/>
            <a:ext cx="12192000" cy="451412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pl-PL" sz="1200" dirty="0" smtClean="0">
                <a:solidFill>
                  <a:srgbClr val="17337A"/>
                </a:solidFill>
              </a:rPr>
              <a:t>          Źródło</a:t>
            </a:r>
            <a:r>
              <a:rPr lang="pl-PL" sz="1200" dirty="0">
                <a:solidFill>
                  <a:srgbClr val="17337A"/>
                </a:solidFill>
              </a:rPr>
              <a:t>: UKE</a:t>
            </a:r>
          </a:p>
        </p:txBody>
      </p:sp>
    </p:spTree>
    <p:extLst>
      <p:ext uri="{BB962C8B-B14F-4D97-AF65-F5344CB8AC3E}">
        <p14:creationId xmlns:p14="http://schemas.microsoft.com/office/powerpoint/2010/main" val="333982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0" y="6406588"/>
            <a:ext cx="12192000" cy="451412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0" y="451412"/>
            <a:ext cx="465826" cy="5960963"/>
          </a:xfrm>
          <a:prstGeom prst="rect">
            <a:avLst/>
          </a:prstGeom>
          <a:solidFill>
            <a:srgbClr val="FCC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0" y="0"/>
            <a:ext cx="12192000" cy="451412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89034" y="6497684"/>
            <a:ext cx="3329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Źródło: UKE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rgbClr val="17337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ole tekstowe 7"/>
          <p:cNvSpPr txBox="1"/>
          <p:nvPr/>
        </p:nvSpPr>
        <p:spPr>
          <a:xfrm rot="16200000">
            <a:off x="-2807195" y="3151384"/>
            <a:ext cx="6046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Inwentaryzacja infrastruktury i usług telekomunikacyjnych </a:t>
            </a: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–zmiany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17337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8238225" y="86265"/>
            <a:ext cx="3847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Klavika Lt" panose="02000000000000000000" pitchFamily="50" charset="0"/>
                <a:ea typeface="+mn-ea"/>
                <a:cs typeface="+mn-cs"/>
              </a:rPr>
              <a:t>Departament Strategii i Analiz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rgbClr val="17337A"/>
              </a:solidFill>
              <a:effectLst/>
              <a:uLnTx/>
              <a:uFillTx/>
              <a:latin typeface="Klavika Lt" panose="02000000000000000000" pitchFamily="50" charset="0"/>
              <a:ea typeface="+mn-ea"/>
              <a:cs typeface="+mn-cs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465826" y="457135"/>
            <a:ext cx="11726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Najważniejsze regulacje</a:t>
            </a:r>
            <a:endParaRPr kumimoji="0" lang="pl-PL" sz="3600" b="0" i="0" u="none" strike="noStrike" kern="1200" cap="none" spc="0" normalizeH="0" baseline="0" noProof="0" dirty="0">
              <a:ln>
                <a:noFill/>
              </a:ln>
              <a:solidFill>
                <a:srgbClr val="17337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646333" y="1857744"/>
            <a:ext cx="6096000" cy="125162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07000"/>
              </a:lnSpc>
              <a:spcAft>
                <a:spcPts val="400"/>
              </a:spcAft>
            </a:pPr>
            <a:r>
              <a:rPr lang="pl-PL" sz="3600" b="1" dirty="0" smtClean="0">
                <a:solidFill>
                  <a:srgbClr val="31418D"/>
                </a:solidFill>
              </a:rPr>
              <a:t>Charakterystyka świadczonych usług</a:t>
            </a:r>
          </a:p>
        </p:txBody>
      </p:sp>
    </p:spTree>
    <p:extLst>
      <p:ext uri="{BB962C8B-B14F-4D97-AF65-F5344CB8AC3E}">
        <p14:creationId xmlns:p14="http://schemas.microsoft.com/office/powerpoint/2010/main" val="25905601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/>
          </p:nvPr>
        </p:nvGraphicFramePr>
        <p:xfrm>
          <a:off x="1123477" y="1480786"/>
          <a:ext cx="9945046" cy="35956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0813">
                  <a:extLst>
                    <a:ext uri="{9D8B030D-6E8A-4147-A177-3AD203B41FA5}">
                      <a16:colId xmlns:a16="http://schemas.microsoft.com/office/drawing/2014/main" val="457423382"/>
                    </a:ext>
                  </a:extLst>
                </a:gridCol>
                <a:gridCol w="2280097">
                  <a:extLst>
                    <a:ext uri="{9D8B030D-6E8A-4147-A177-3AD203B41FA5}">
                      <a16:colId xmlns:a16="http://schemas.microsoft.com/office/drawing/2014/main" val="2513373634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1097172589"/>
                    </a:ext>
                  </a:extLst>
                </a:gridCol>
                <a:gridCol w="4572044">
                  <a:extLst>
                    <a:ext uri="{9D8B030D-6E8A-4147-A177-3AD203B41FA5}">
                      <a16:colId xmlns:a16="http://schemas.microsoft.com/office/drawing/2014/main" val="565822810"/>
                    </a:ext>
                  </a:extLst>
                </a:gridCol>
              </a:tblGrid>
              <a:tr h="152251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b="1" dirty="0" smtClean="0">
                          <a:solidFill>
                            <a:schemeClr val="bg1"/>
                          </a:solidFill>
                          <a:effectLst/>
                        </a:rPr>
                        <a:t>Charakterystyka usług świadczonych</a:t>
                      </a:r>
                      <a:r>
                        <a:rPr lang="pl-PL" sz="1100" b="1" baseline="0" dirty="0" smtClean="0">
                          <a:solidFill>
                            <a:schemeClr val="bg1"/>
                          </a:solidFill>
                          <a:effectLst/>
                        </a:rPr>
                        <a:t> w punktach adresowych przy wykorzystaniu stacjonarnych publicznych sieci telekomunikacyjnych</a:t>
                      </a:r>
                      <a:endParaRPr lang="pl-PL" sz="105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93" marR="56593" marT="0" marB="0">
                    <a:solidFill>
                      <a:srgbClr val="31418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5988623"/>
                  </a:ext>
                </a:extLst>
              </a:tr>
              <a:tr h="1522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chemeClr val="bg1"/>
                          </a:solidFill>
                          <a:effectLst/>
                        </a:rPr>
                        <a:t>Nazwa pola</a:t>
                      </a:r>
                      <a:endParaRPr lang="pl-PL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93" marR="56593" marT="0" marB="0">
                    <a:solidFill>
                      <a:srgbClr val="3141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chemeClr val="bg1"/>
                          </a:solidFill>
                          <a:effectLst/>
                        </a:rPr>
                        <a:t>Wartość obligatoryjna</a:t>
                      </a:r>
                      <a:endParaRPr lang="pl-PL" sz="105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93" marR="56593" marT="0" marB="0">
                    <a:solidFill>
                      <a:srgbClr val="3141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chemeClr val="bg1"/>
                          </a:solidFill>
                          <a:effectLst/>
                        </a:rPr>
                        <a:t>Dopuszczalne wartości</a:t>
                      </a:r>
                      <a:endParaRPr lang="pl-PL" sz="105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93" marR="56593" marT="0" marB="0">
                    <a:solidFill>
                      <a:srgbClr val="3141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chemeClr val="bg1"/>
                          </a:solidFill>
                          <a:effectLst/>
                        </a:rPr>
                        <a:t>Objaśnienia co do sposobu wypełnienia.</a:t>
                      </a:r>
                      <a:endParaRPr lang="pl-PL" sz="105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93" marR="56593" marT="0" marB="0">
                    <a:solidFill>
                      <a:srgbClr val="3141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384047"/>
                  </a:ext>
                </a:extLst>
              </a:tr>
              <a:tr h="6090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Identyfikator punktu adresowego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CF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TAK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CF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Cyfry, litery lub znaki specjalne.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CF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Identyfikator punktu adresowego określa punkt adresowy objęty stacjonarną publiczną siecią telekomunikacyjną, w którym sprawozdawca świadczy usługę transmisji danych umożliwiającą szerokopasmowy dostęp do Internetu.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CF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343618"/>
                  </a:ext>
                </a:extLst>
              </a:tr>
              <a:tr h="6090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Identyfikator PE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bezpośrednio nadrzędnego nad punktem adresowym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Tylko jeśli PE stanowi element własnej infrastruktury sprawozdawcy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Jedna z wartości wskazanych przez sprawozdawcę jako identyfikator PE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Informacja na temat bezpośrednio nadrzędnego PE, dzięki któremu punkt adresowy jest objęty stacjonarną publiczną siecią telekomunikacyjną.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628280"/>
                  </a:ext>
                </a:extLst>
              </a:tr>
              <a:tr h="17515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Identyfikator podmiotu obcego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CF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Tylko, gdy punkt adresowy jest sprawozdawany, w związku z tym, że sprawozdawca uzyskał do niego dostęp dzięki infrastrukturze innego podmiotu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CF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Co najmniej jedna z wartości wskazanych przez sprawozdawcę jako identyfikator podmiotu obcego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CF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Informacja pozwalająca zidentyfikować podmiot, od którego sprawozdawca uzyskał dostęp do infrastruktury lub usług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CF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188661"/>
                  </a:ext>
                </a:extLst>
              </a:tr>
            </a:tbl>
          </a:graphicData>
        </a:graphic>
      </p:graphicFrame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5125"/>
            <a:ext cx="463336" cy="6041732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 rot="16200000">
            <a:off x="-2791469" y="2981781"/>
            <a:ext cx="6046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Inwentaryzacja infrastruktury i usług telekomunikacyjnych </a:t>
            </a: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–zmiany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17337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57" y="6406857"/>
            <a:ext cx="12193057" cy="451143"/>
          </a:xfrm>
          <a:prstGeom prst="rect">
            <a:avLst/>
          </a:prstGeom>
        </p:spPr>
      </p:pic>
      <p:sp>
        <p:nvSpPr>
          <p:cNvPr id="11" name="Prostokąt 10"/>
          <p:cNvSpPr/>
          <p:nvPr/>
        </p:nvSpPr>
        <p:spPr>
          <a:xfrm>
            <a:off x="339186" y="6497686"/>
            <a:ext cx="9211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pl-PL" sz="1200" dirty="0">
                <a:solidFill>
                  <a:srgbClr val="17337A"/>
                </a:solidFill>
              </a:rPr>
              <a:t>Źródło: UKE</a:t>
            </a:r>
          </a:p>
        </p:txBody>
      </p:sp>
    </p:spTree>
    <p:extLst>
      <p:ext uri="{BB962C8B-B14F-4D97-AF65-F5344CB8AC3E}">
        <p14:creationId xmlns:p14="http://schemas.microsoft.com/office/powerpoint/2010/main" val="15267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750469"/>
              </p:ext>
            </p:extLst>
          </p:nvPr>
        </p:nvGraphicFramePr>
        <p:xfrm>
          <a:off x="1123477" y="890882"/>
          <a:ext cx="9945046" cy="52860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0813">
                  <a:extLst>
                    <a:ext uri="{9D8B030D-6E8A-4147-A177-3AD203B41FA5}">
                      <a16:colId xmlns:a16="http://schemas.microsoft.com/office/drawing/2014/main" val="457423382"/>
                    </a:ext>
                  </a:extLst>
                </a:gridCol>
                <a:gridCol w="2280097">
                  <a:extLst>
                    <a:ext uri="{9D8B030D-6E8A-4147-A177-3AD203B41FA5}">
                      <a16:colId xmlns:a16="http://schemas.microsoft.com/office/drawing/2014/main" val="2513373634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1097172589"/>
                    </a:ext>
                  </a:extLst>
                </a:gridCol>
                <a:gridCol w="4572044">
                  <a:extLst>
                    <a:ext uri="{9D8B030D-6E8A-4147-A177-3AD203B41FA5}">
                      <a16:colId xmlns:a16="http://schemas.microsoft.com/office/drawing/2014/main" val="565822810"/>
                    </a:ext>
                  </a:extLst>
                </a:gridCol>
              </a:tblGrid>
              <a:tr h="140075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05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Charakterystyka usług świadczonych w punktach adresowych przy wykorzystaniu stacjonarnych publicznych sieci telekomunikacyjnych</a:t>
                      </a:r>
                      <a:endParaRPr lang="pl-PL" sz="105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93" marR="56593" marT="0" marB="0">
                    <a:solidFill>
                      <a:srgbClr val="31418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5988623"/>
                  </a:ext>
                </a:extLst>
              </a:tr>
              <a:tr h="1400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chemeClr val="bg1"/>
                          </a:solidFill>
                          <a:effectLst/>
                        </a:rPr>
                        <a:t>Nazwa pola</a:t>
                      </a:r>
                      <a:endParaRPr lang="pl-PL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93" marR="56593" marT="0" marB="0">
                    <a:solidFill>
                      <a:srgbClr val="3141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chemeClr val="bg1"/>
                          </a:solidFill>
                          <a:effectLst/>
                        </a:rPr>
                        <a:t>Wartość obligatoryjna</a:t>
                      </a:r>
                      <a:endParaRPr lang="pl-PL" sz="105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93" marR="56593" marT="0" marB="0">
                    <a:solidFill>
                      <a:srgbClr val="3141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chemeClr val="bg1"/>
                          </a:solidFill>
                          <a:effectLst/>
                        </a:rPr>
                        <a:t>Dopuszczalne wartości</a:t>
                      </a:r>
                      <a:endParaRPr lang="pl-PL" sz="105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93" marR="56593" marT="0" marB="0">
                    <a:solidFill>
                      <a:srgbClr val="3141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chemeClr val="bg1"/>
                          </a:solidFill>
                          <a:effectLst/>
                        </a:rPr>
                        <a:t>Objaśnienia co do sposobu wypełnienia.</a:t>
                      </a:r>
                      <a:endParaRPr lang="pl-PL" sz="105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93" marR="56593" marT="0" marB="0">
                    <a:solidFill>
                      <a:srgbClr val="3141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384047"/>
                  </a:ext>
                </a:extLst>
              </a:tr>
              <a:tr h="5054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Medium transmisyjne dochodzące do punktu adresowego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CF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TAK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CF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Jedna z wartości ze słownika nr 3 - "Medium"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CF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Informacja o medium transmisyjnym w sprawozdawanym punkcie adresowym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CF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343618"/>
                  </a:ext>
                </a:extLst>
              </a:tr>
              <a:tr h="5997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Technologia dostępowa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TAK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Jedna z wartości ze słownika nr 1 - "Technologie dostępowe"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Informacja o technologii dostępowej w sprawozdawanym punkcie adresowym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628280"/>
                  </a:ext>
                </a:extLst>
              </a:tr>
              <a:tr h="65497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Instalacja telekomunikacyjna budynku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CF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Tylko w przypadku własnej instalacji telekomunikacyjnej sprawozdawcy dla punktów adresowych, które są budynkami mieszkalnymi wielorodzinnymi, budynkami użyteczności publicznej lub zamieszkania zbiorowego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CF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Jedna z wartości: "W budynku sprawozdawca posiada instalację telekomunikacyjną budynku" albo "W budynku sprawozdawca nie posiada instalacji telekomunikacyjnej budynku"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CF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Informacja czy w budynku mieszkalnym wielorodzinnym, w budynku użyteczności publicznej lub w budynku zamieszkania zbiorowego, który jest objęty siecią telekomunikacyjną sprawozdawcy sprawozdawca posiada instalację telekomunikacyjną budynku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CF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188661"/>
                  </a:ext>
                </a:extLst>
              </a:tr>
              <a:tr h="6386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Medium instalacji telekomunikacyjnej budynku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przypadku których w polu "Instalacja telekomunikacyjna budynku" wybrano wartość "W budynku sprawozdawca posiada instalację telekomunikacyjną budynku"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pl-PL" sz="1100" b="0" dirty="0" smtClean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Co najmniej jedna z wartości ze słownika nr 3 - "Medium"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Medium wykorzystywane do transmisji sygnałów w ramach instalacji telekomunikacyjnej budynku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963969"/>
                  </a:ext>
                </a:extLst>
              </a:tr>
              <a:tr h="6386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Technologia dostępowa w budynku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CF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Tylko dla punktów adresowych, w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przypadku których w polu "Instalacja telekomunikacyjna budynku" wybrano wartość "W budynku sprawozdawca posiada instalację telekomunikacyjną budynku"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CF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Co najmniej jedna z wartości ze słownika nr 1 - "Technologie dostępowe"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CF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Informacja o technologii dostępowej w odniesieniu do instalacji telekomunikacyjnej budynku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CF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2883638"/>
                  </a:ext>
                </a:extLst>
              </a:tr>
            </a:tbl>
          </a:graphicData>
        </a:graphic>
      </p:graphicFrame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" y="365125"/>
            <a:ext cx="463336" cy="6041463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 rot="16200000">
            <a:off x="-2790911" y="2945473"/>
            <a:ext cx="6046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Inwentaryzacja infrastruktury i usług telekomunikacyjnych </a:t>
            </a: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–zmiany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17337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0" y="6406588"/>
            <a:ext cx="12192000" cy="451412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339186" y="6497686"/>
            <a:ext cx="9211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pl-PL" sz="1200" dirty="0">
                <a:solidFill>
                  <a:srgbClr val="17337A"/>
                </a:solidFill>
              </a:rPr>
              <a:t>Źródło: UKE</a:t>
            </a:r>
          </a:p>
        </p:txBody>
      </p:sp>
    </p:spTree>
    <p:extLst>
      <p:ext uri="{BB962C8B-B14F-4D97-AF65-F5344CB8AC3E}">
        <p14:creationId xmlns:p14="http://schemas.microsoft.com/office/powerpoint/2010/main" val="136377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0" y="6406588"/>
            <a:ext cx="12192000" cy="451412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0" y="451412"/>
            <a:ext cx="465826" cy="5960963"/>
          </a:xfrm>
          <a:prstGeom prst="rect">
            <a:avLst/>
          </a:prstGeom>
          <a:solidFill>
            <a:srgbClr val="FCC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0" y="0"/>
            <a:ext cx="12192000" cy="451412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89034" y="6497684"/>
            <a:ext cx="3329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Źródło: UKE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rgbClr val="17337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ole tekstowe 7"/>
          <p:cNvSpPr txBox="1"/>
          <p:nvPr/>
        </p:nvSpPr>
        <p:spPr>
          <a:xfrm rot="16200000">
            <a:off x="-2807195" y="3151384"/>
            <a:ext cx="6046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Inwentaryzacja infrastruktury i usług telekomunikacyjnych </a:t>
            </a: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–zmiany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17337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8238225" y="86265"/>
            <a:ext cx="3847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Klavika Lt" panose="02000000000000000000" pitchFamily="50" charset="0"/>
                <a:ea typeface="+mn-ea"/>
                <a:cs typeface="+mn-cs"/>
              </a:rPr>
              <a:t>Departament Strategii i Analiz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rgbClr val="17337A"/>
              </a:solidFill>
              <a:effectLst/>
              <a:uLnTx/>
              <a:uFillTx/>
              <a:latin typeface="Klavika Lt" panose="02000000000000000000" pitchFamily="50" charset="0"/>
              <a:ea typeface="+mn-ea"/>
              <a:cs typeface="+mn-cs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465826" y="457135"/>
            <a:ext cx="11726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0" i="0" u="none" strike="noStrike" kern="1200" cap="none" spc="0" normalizeH="0" baseline="0" noProof="0" dirty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Przyczyny zmian w zakresie regulacji obowiązków sprawozdawczych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646333" y="2647030"/>
            <a:ext cx="7876674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Calibri" panose="020F0502020204030204"/>
              </a:rPr>
              <a:t>Nowelizacja 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Calibri" panose="020F0502020204030204"/>
              </a:rPr>
              <a:t>ustawy o wspieraniu rozwoju usług i sieci </a:t>
            </a:r>
            <a:r>
              <a:rPr kumimoji="0" lang="pl-PL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Calibri" panose="020F0502020204030204"/>
              </a:rPr>
              <a:t>telekomunikacyjnych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noProof="0" dirty="0" smtClean="0">
                <a:solidFill>
                  <a:srgbClr val="17337A"/>
                </a:solidFill>
                <a:latin typeface="Calibri" panose="020F0502020204030204"/>
              </a:rPr>
              <a:t>Koniec obowiązywania rozporządzenia w sprawie inwentaryzacji infrastruktury i usług telekomunikacyjnych</a:t>
            </a:r>
            <a:endParaRPr kumimoji="0" lang="pl-PL" b="0" i="0" u="none" strike="noStrike" kern="1200" cap="none" spc="0" normalizeH="0" baseline="0" noProof="0" dirty="0">
              <a:ln>
                <a:noFill/>
              </a:ln>
              <a:solidFill>
                <a:srgbClr val="17337A"/>
              </a:solidFill>
              <a:effectLst/>
              <a:uLnTx/>
              <a:uFillTx/>
              <a:latin typeface="Calibri" panose="020F0502020204030204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Calibri" panose="020F0502020204030204"/>
              </a:rPr>
              <a:t>Wytyczne 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Calibri" panose="020F0502020204030204"/>
              </a:rPr>
              <a:t>Organu Europejskich Regulatorów Łączności Elektronicznej – </a:t>
            </a:r>
            <a:r>
              <a:rPr kumimoji="0" lang="pl-PL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Calibri" panose="020F0502020204030204"/>
              </a:rPr>
              <a:t>BEREC</a:t>
            </a:r>
            <a:endParaRPr kumimoji="0" lang="pl-PL" b="0" i="0" u="none" strike="noStrike" kern="1200" cap="none" spc="0" normalizeH="0" baseline="0" noProof="0" dirty="0">
              <a:ln>
                <a:noFill/>
              </a:ln>
              <a:solidFill>
                <a:srgbClr val="17337A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264490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0" y="6406588"/>
            <a:ext cx="12192000" cy="451412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0" y="451412"/>
            <a:ext cx="465826" cy="5960963"/>
          </a:xfrm>
          <a:prstGeom prst="rect">
            <a:avLst/>
          </a:prstGeom>
          <a:solidFill>
            <a:srgbClr val="FCC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0" y="0"/>
            <a:ext cx="12192000" cy="451412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89034" y="6497684"/>
            <a:ext cx="3329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Źródło: UKE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rgbClr val="17337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ole tekstowe 7"/>
          <p:cNvSpPr txBox="1"/>
          <p:nvPr/>
        </p:nvSpPr>
        <p:spPr>
          <a:xfrm rot="16200000">
            <a:off x="-2807195" y="3151384"/>
            <a:ext cx="6046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Inwentaryzacja infrastruktury i usług telekomunikacyjnych </a:t>
            </a: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–zmiany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17337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8238225" y="86265"/>
            <a:ext cx="3847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Klavika Lt" panose="02000000000000000000" pitchFamily="50" charset="0"/>
                <a:ea typeface="+mn-ea"/>
                <a:cs typeface="+mn-cs"/>
              </a:rPr>
              <a:t>Departament Strategii i Analiz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rgbClr val="17337A"/>
              </a:solidFill>
              <a:effectLst/>
              <a:uLnTx/>
              <a:uFillTx/>
              <a:latin typeface="Klavika Lt" panose="02000000000000000000" pitchFamily="50" charset="0"/>
              <a:ea typeface="+mn-ea"/>
              <a:cs typeface="+mn-cs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465826" y="457135"/>
            <a:ext cx="11726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Najważniejsze regulacje</a:t>
            </a:r>
            <a:endParaRPr kumimoji="0" lang="pl-PL" sz="3600" b="0" i="0" u="none" strike="noStrike" kern="1200" cap="none" spc="0" normalizeH="0" baseline="0" noProof="0" dirty="0">
              <a:ln>
                <a:noFill/>
              </a:ln>
              <a:solidFill>
                <a:srgbClr val="17337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646333" y="1857744"/>
            <a:ext cx="6096000" cy="345504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107000"/>
              </a:lnSpc>
              <a:spcAft>
                <a:spcPts val="400"/>
              </a:spcAft>
            </a:pPr>
            <a:r>
              <a:rPr lang="pl-PL" sz="3600" b="1" dirty="0" smtClean="0">
                <a:solidFill>
                  <a:srgbClr val="31418D"/>
                </a:solidFill>
              </a:rPr>
              <a:t>Budynki umożliwiające kolokację</a:t>
            </a:r>
          </a:p>
          <a:p>
            <a:pPr lvl="0">
              <a:lnSpc>
                <a:spcPct val="107000"/>
              </a:lnSpc>
              <a:spcAft>
                <a:spcPts val="400"/>
              </a:spcAft>
            </a:pPr>
            <a:endParaRPr lang="pl-PL" dirty="0">
              <a:solidFill>
                <a:srgbClr val="31418D"/>
              </a:solidFill>
            </a:endParaRPr>
          </a:p>
          <a:p>
            <a:pPr lvl="0">
              <a:lnSpc>
                <a:spcPct val="107000"/>
              </a:lnSpc>
              <a:spcAft>
                <a:spcPts val="400"/>
              </a:spcAft>
            </a:pPr>
            <a:r>
              <a:rPr lang="pl-PL" dirty="0" smtClean="0">
                <a:solidFill>
                  <a:srgbClr val="31418D"/>
                </a:solidFill>
              </a:rPr>
              <a:t>W </a:t>
            </a:r>
            <a:r>
              <a:rPr lang="pl-PL" dirty="0">
                <a:solidFill>
                  <a:srgbClr val="31418D"/>
                </a:solidFill>
              </a:rPr>
              <a:t>odniesieniu do </a:t>
            </a:r>
            <a:r>
              <a:rPr lang="pl-PL" dirty="0" smtClean="0">
                <a:solidFill>
                  <a:srgbClr val="31418D"/>
                </a:solidFill>
              </a:rPr>
              <a:t>poprzednio </a:t>
            </a:r>
            <a:r>
              <a:rPr lang="pl-PL" dirty="0">
                <a:solidFill>
                  <a:srgbClr val="31418D"/>
                </a:solidFill>
              </a:rPr>
              <a:t>obowiązującego rozporządzenia, </a:t>
            </a:r>
            <a:r>
              <a:rPr lang="pl-PL" dirty="0" smtClean="0">
                <a:solidFill>
                  <a:srgbClr val="31418D"/>
                </a:solidFill>
              </a:rPr>
              <a:t>nowe rozporządzenie </a:t>
            </a:r>
            <a:r>
              <a:rPr lang="pl-PL" dirty="0">
                <a:solidFill>
                  <a:srgbClr val="31418D"/>
                </a:solidFill>
              </a:rPr>
              <a:t>obejmuje mniejszą ilość oczekiwanych danych dotyczących budynków umożliwiających kolokację, w celu ograniczenia obciążenia administracyjnego operatorów, przy jednoczesnym zachowaniu maksymalnej użyteczności przekazywanych danych.</a:t>
            </a:r>
            <a:endParaRPr kumimoji="0" lang="pl-PL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6451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0" y="6406588"/>
            <a:ext cx="12192000" cy="451412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0" y="451412"/>
            <a:ext cx="465826" cy="5960963"/>
          </a:xfrm>
          <a:prstGeom prst="rect">
            <a:avLst/>
          </a:prstGeom>
          <a:solidFill>
            <a:srgbClr val="FCC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0" y="0"/>
            <a:ext cx="12192000" cy="451412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89034" y="6497684"/>
            <a:ext cx="3329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Źródło: UKE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rgbClr val="17337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ole tekstowe 7"/>
          <p:cNvSpPr txBox="1"/>
          <p:nvPr/>
        </p:nvSpPr>
        <p:spPr>
          <a:xfrm rot="16200000">
            <a:off x="-2807195" y="3151384"/>
            <a:ext cx="6046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Inwentaryzacja </a:t>
            </a: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usług telekomunikacyjnych – projektowane zmiany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8238225" y="86265"/>
            <a:ext cx="3847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Klavika Lt" panose="02000000000000000000" pitchFamily="50" charset="0"/>
                <a:ea typeface="+mn-ea"/>
                <a:cs typeface="+mn-cs"/>
              </a:rPr>
              <a:t>Departament Strategii i Analiz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rgbClr val="17337A"/>
              </a:solidFill>
              <a:effectLst/>
              <a:uLnTx/>
              <a:uFillTx/>
              <a:latin typeface="Klavika Lt" panose="02000000000000000000" pitchFamily="50" charset="0"/>
              <a:ea typeface="+mn-ea"/>
              <a:cs typeface="+mn-cs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465826" y="457135"/>
            <a:ext cx="11726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Najważniejsze regulacje</a:t>
            </a:r>
            <a:endParaRPr kumimoji="0" lang="pl-PL" sz="3600" b="0" i="0" u="none" strike="noStrike" kern="1200" cap="none" spc="0" normalizeH="0" baseline="0" noProof="0" dirty="0">
              <a:ln>
                <a:noFill/>
              </a:ln>
              <a:solidFill>
                <a:srgbClr val="17337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pole tekstowe 2"/>
          <p:cNvSpPr txBox="1"/>
          <p:nvPr/>
        </p:nvSpPr>
        <p:spPr>
          <a:xfrm>
            <a:off x="539109" y="1492870"/>
            <a:ext cx="11546499" cy="4524315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1418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Załącznik nr 2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1418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Słownik technologii dostępowych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1418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Słownik technologii dostępowych w ruchomych publicznych sieciach telekomunikacyjnych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1418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Słownik mediów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1418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Słownik przepustowości dostępu do Internetu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1418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Słownik prędkości łącza internetowego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1418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Słownik usług transmisji danych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1418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Słownik pasm radiowych w ruchomych publicznych sieciach telekomunikacyjnych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1418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Słownik klas zasięgu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1418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Słownik rodzajów linii kablowej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1418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Słownik typów interfejsu węzła publicznej sieci telekomunikacyjnej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1800" b="0" i="0" u="none" strike="noStrike" kern="1200" cap="none" spc="0" normalizeH="0" baseline="0" noProof="0" dirty="0" smtClean="0">
              <a:ln>
                <a:noFill/>
              </a:ln>
              <a:solidFill>
                <a:srgbClr val="31418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31418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1418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Słownik systemów transmisyjnych dla medium radiowego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1418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Słownik rodzajów modulacji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1418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Słownik rodzajów technologii MIMO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dirty="0" smtClean="0">
                <a:solidFill>
                  <a:srgbClr val="31418D"/>
                </a:solidFill>
                <a:latin typeface="Calibri" panose="020F0502020204030204"/>
              </a:rPr>
              <a:t>Typ usługi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1418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Typ lokalizacji punktu elastyczności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1800" b="0" i="0" u="none" strike="noStrike" kern="1200" cap="none" spc="0" normalizeH="0" baseline="0" noProof="0" dirty="0" smtClean="0">
              <a:ln>
                <a:noFill/>
              </a:ln>
              <a:solidFill>
                <a:srgbClr val="31418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1800" b="0" i="0" u="none" strike="noStrike" kern="1200" cap="none" spc="0" normalizeH="0" baseline="0" noProof="0" dirty="0" smtClean="0">
              <a:ln>
                <a:noFill/>
              </a:ln>
              <a:solidFill>
                <a:srgbClr val="31418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1800" b="0" i="0" u="none" strike="noStrike" kern="1200" cap="none" spc="0" normalizeH="0" baseline="0" noProof="0" dirty="0" smtClean="0">
              <a:ln>
                <a:noFill/>
              </a:ln>
              <a:solidFill>
                <a:srgbClr val="31418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1800" b="0" i="0" u="none" strike="noStrike" kern="1200" cap="none" spc="0" normalizeH="0" baseline="0" noProof="0" dirty="0" smtClean="0">
              <a:ln>
                <a:noFill/>
              </a:ln>
              <a:solidFill>
                <a:srgbClr val="31418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17337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95961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88689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0" y="6406588"/>
            <a:ext cx="12192000" cy="451412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0" y="451412"/>
            <a:ext cx="465826" cy="5960963"/>
          </a:xfrm>
          <a:prstGeom prst="rect">
            <a:avLst/>
          </a:prstGeom>
          <a:solidFill>
            <a:srgbClr val="FCC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0" y="0"/>
            <a:ext cx="12192000" cy="451412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89034" y="6497684"/>
            <a:ext cx="3329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Źródło: UKE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rgbClr val="17337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ole tekstowe 7"/>
          <p:cNvSpPr txBox="1"/>
          <p:nvPr/>
        </p:nvSpPr>
        <p:spPr>
          <a:xfrm rot="16200000">
            <a:off x="-2807195" y="3151384"/>
            <a:ext cx="6046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Inwentaryzacja infrastruktury i usług telekomunikacyjnych </a:t>
            </a: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–zmiany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17337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8238225" y="86265"/>
            <a:ext cx="3847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Klavika Lt" panose="02000000000000000000" pitchFamily="50" charset="0"/>
                <a:ea typeface="+mn-ea"/>
                <a:cs typeface="+mn-cs"/>
              </a:rPr>
              <a:t>Departament Strategii i Analiz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rgbClr val="17337A"/>
              </a:solidFill>
              <a:effectLst/>
              <a:uLnTx/>
              <a:uFillTx/>
              <a:latin typeface="Klavika Lt" panose="02000000000000000000" pitchFamily="50" charset="0"/>
              <a:ea typeface="+mn-ea"/>
              <a:cs typeface="+mn-cs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465826" y="457135"/>
            <a:ext cx="11726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0" i="0" u="none" strike="noStrike" kern="1200" cap="none" spc="0" normalizeH="0" baseline="0" noProof="0" dirty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Zmiany wynikające z treści obowiązujących i projektowanych ustaw – </a:t>
            </a:r>
            <a:r>
              <a:rPr kumimoji="0" lang="pl-PL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zakres danych </a:t>
            </a:r>
            <a:r>
              <a:rPr kumimoji="0" lang="pl-PL" sz="3600" b="0" i="0" u="none" strike="noStrike" kern="1200" cap="none" spc="0" normalizeH="0" baseline="0" noProof="0" dirty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infrastruktura aktywna i usługi</a:t>
            </a: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744573"/>
              </p:ext>
            </p:extLst>
          </p:nvPr>
        </p:nvGraphicFramePr>
        <p:xfrm>
          <a:off x="646333" y="1940304"/>
          <a:ext cx="11117042" cy="4035064"/>
        </p:xfrm>
        <a:graphic>
          <a:graphicData uri="http://schemas.openxmlformats.org/drawingml/2006/table">
            <a:tbl>
              <a:tblPr firstRow="1" firstCol="1" bandRow="1"/>
              <a:tblGrid>
                <a:gridCol w="5558524">
                  <a:extLst>
                    <a:ext uri="{9D8B030D-6E8A-4147-A177-3AD203B41FA5}">
                      <a16:colId xmlns:a16="http://schemas.microsoft.com/office/drawing/2014/main" val="4072090214"/>
                    </a:ext>
                  </a:extLst>
                </a:gridCol>
                <a:gridCol w="5558518">
                  <a:extLst>
                    <a:ext uri="{9D8B030D-6E8A-4147-A177-3AD203B41FA5}">
                      <a16:colId xmlns:a16="http://schemas.microsoft.com/office/drawing/2014/main" val="126557600"/>
                    </a:ext>
                  </a:extLst>
                </a:gridCol>
              </a:tblGrid>
              <a:tr h="3258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effectLst/>
                        </a:rPr>
                        <a:t>Dotychczasowe regulacje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1" marR="59431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418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Jak </a:t>
                      </a:r>
                      <a:r>
                        <a:rPr lang="pl-PL" sz="1000" dirty="0" smtClean="0">
                          <a:effectLst/>
                        </a:rPr>
                        <a:t>jest </a:t>
                      </a:r>
                      <a:r>
                        <a:rPr lang="pl-PL" sz="1000" dirty="0">
                          <a:effectLst/>
                        </a:rPr>
                        <a:t>od 1 stycznia </a:t>
                      </a:r>
                      <a:r>
                        <a:rPr lang="pl-PL" sz="1000" dirty="0" smtClean="0">
                          <a:effectLst/>
                        </a:rPr>
                        <a:t>2023</a:t>
                      </a:r>
                      <a:endParaRPr lang="pl-PL" sz="1000" dirty="0">
                        <a:effectLst/>
                      </a:endParaRPr>
                    </a:p>
                  </a:txBody>
                  <a:tcPr marL="59431" marR="59431" marT="0" marB="0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141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302064"/>
                  </a:ext>
                </a:extLst>
              </a:tr>
              <a:tr h="37092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0" dirty="0">
                          <a:solidFill>
                            <a:schemeClr val="tx1"/>
                          </a:solidFill>
                          <a:effectLst/>
                        </a:rPr>
                        <a:t>- Infrastruktura telekomunikacyjna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0" dirty="0">
                          <a:solidFill>
                            <a:schemeClr val="tx1"/>
                          </a:solidFill>
                          <a:effectLst/>
                        </a:rPr>
                        <a:t>- Sieci telekomunikacyjne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0" dirty="0">
                          <a:solidFill>
                            <a:schemeClr val="tx1"/>
                          </a:solidFill>
                          <a:effectLst/>
                        </a:rPr>
                        <a:t>- Budynki umożliwiające kolokację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0" dirty="0">
                          <a:solidFill>
                            <a:schemeClr val="tx1"/>
                          </a:solidFill>
                          <a:effectLst/>
                        </a:rPr>
                        <a:t>- usługi: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000" b="0" dirty="0">
                          <a:solidFill>
                            <a:schemeClr val="tx1"/>
                          </a:solidFill>
                          <a:effectLst/>
                        </a:rPr>
                        <a:t>telefoniczne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000" b="0" dirty="0">
                          <a:solidFill>
                            <a:schemeClr val="tx1"/>
                          </a:solidFill>
                          <a:effectLst/>
                        </a:rPr>
                        <a:t>transmisji danych zapewniające szerokopasmowy dostęp do Internetu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000" b="0" dirty="0">
                          <a:solidFill>
                            <a:schemeClr val="tx1"/>
                          </a:solidFill>
                          <a:effectLst/>
                        </a:rPr>
                        <a:t>rozprowadzania programów radiowych i telewizyjnych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0" dirty="0">
                          <a:solidFill>
                            <a:schemeClr val="tx1"/>
                          </a:solidFill>
                          <a:effectLst/>
                        </a:rPr>
                        <a:t>- oświadczenie o nieposiadaniu danych</a:t>
                      </a:r>
                      <a:endParaRPr lang="pl-PL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1" marR="59431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CFD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- Infrastruktura telekomunikacyjna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- Sieci telekomunikacyjne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- </a:t>
                      </a:r>
                      <a:r>
                        <a:rPr lang="pl-PL" sz="1000" b="1" dirty="0">
                          <a:effectLst/>
                        </a:rPr>
                        <a:t>Przebieg światłowodowych linii kablowych zapewniających lub umożliwiających zapewnienie szerokopasmowego dostępu do Internetu oraz posiadane w postaci elektronicznej informacje o przebiegu innych niż światłowodowe linii kablowych zapewniających lub umożliwiających zapewnienie szerokopasmowego dostępu do Internetu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- Budynki umożliwiające kolokację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- usługi: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000" dirty="0">
                          <a:effectLst/>
                        </a:rPr>
                        <a:t>telefoniczne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000" dirty="0">
                          <a:effectLst/>
                        </a:rPr>
                        <a:t>transmisji danych zapewniające szerokopasmowy dostęp do Internetu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l-PL" sz="1000" dirty="0">
                          <a:effectLst/>
                        </a:rPr>
                        <a:t>rozprowadzania programów radiowych i telewizyjnych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- oświadczenie o nieposiadaniu danych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431" marR="59431" marT="0" marB="0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418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451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94175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0" y="6406588"/>
            <a:ext cx="12192000" cy="451412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0" y="451412"/>
            <a:ext cx="465826" cy="5960963"/>
          </a:xfrm>
          <a:prstGeom prst="rect">
            <a:avLst/>
          </a:prstGeom>
          <a:solidFill>
            <a:srgbClr val="FCC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0" y="0"/>
            <a:ext cx="12192000" cy="451412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89034" y="6497684"/>
            <a:ext cx="3329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Źródło: UKE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rgbClr val="17337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ole tekstowe 7"/>
          <p:cNvSpPr txBox="1"/>
          <p:nvPr/>
        </p:nvSpPr>
        <p:spPr>
          <a:xfrm rot="16200000">
            <a:off x="-2807195" y="3151384"/>
            <a:ext cx="6046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Inwentaryzacja infrastruktury i usług telekomunikacyjnych </a:t>
            </a: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–zmiany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17337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8238225" y="86265"/>
            <a:ext cx="3847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Klavika Lt" panose="02000000000000000000" pitchFamily="50" charset="0"/>
                <a:ea typeface="+mn-ea"/>
                <a:cs typeface="+mn-cs"/>
              </a:rPr>
              <a:t>Departament Strategii i Analiz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rgbClr val="17337A"/>
              </a:solidFill>
              <a:effectLst/>
              <a:uLnTx/>
              <a:uFillTx/>
              <a:latin typeface="Klavika Lt" panose="02000000000000000000" pitchFamily="50" charset="0"/>
              <a:ea typeface="+mn-ea"/>
              <a:cs typeface="+mn-cs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465826" y="457135"/>
            <a:ext cx="11726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0" i="0" u="none" strike="noStrike" kern="1200" cap="none" spc="0" normalizeH="0" baseline="0" noProof="0" dirty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Zmiany wynikające z treści obowiązujących i projektowanych ustaw – terminy – infrastruktura aktywna i usługi</a:t>
            </a: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080120"/>
              </p:ext>
            </p:extLst>
          </p:nvPr>
        </p:nvGraphicFramePr>
        <p:xfrm>
          <a:off x="628650" y="2035428"/>
          <a:ext cx="10496551" cy="3548944"/>
        </p:xfrm>
        <a:graphic>
          <a:graphicData uri="http://schemas.openxmlformats.org/drawingml/2006/table">
            <a:tbl>
              <a:tblPr firstRow="1" firstCol="1" bandRow="1"/>
              <a:tblGrid>
                <a:gridCol w="2260562">
                  <a:extLst>
                    <a:ext uri="{9D8B030D-6E8A-4147-A177-3AD203B41FA5}">
                      <a16:colId xmlns:a16="http://schemas.microsoft.com/office/drawing/2014/main" val="2192077460"/>
                    </a:ext>
                  </a:extLst>
                </a:gridCol>
                <a:gridCol w="2264364">
                  <a:extLst>
                    <a:ext uri="{9D8B030D-6E8A-4147-A177-3AD203B41FA5}">
                      <a16:colId xmlns:a16="http://schemas.microsoft.com/office/drawing/2014/main" val="2395039479"/>
                    </a:ext>
                  </a:extLst>
                </a:gridCol>
                <a:gridCol w="3246325">
                  <a:extLst>
                    <a:ext uri="{9D8B030D-6E8A-4147-A177-3AD203B41FA5}">
                      <a16:colId xmlns:a16="http://schemas.microsoft.com/office/drawing/2014/main" val="3873492089"/>
                    </a:ext>
                  </a:extLst>
                </a:gridCol>
                <a:gridCol w="2725300">
                  <a:extLst>
                    <a:ext uri="{9D8B030D-6E8A-4147-A177-3AD203B41FA5}">
                      <a16:colId xmlns:a16="http://schemas.microsoft.com/office/drawing/2014/main" val="2423808453"/>
                    </a:ext>
                  </a:extLst>
                </a:gridCol>
              </a:tblGrid>
              <a:tr h="5153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Zakres danych 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418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effectLst/>
                        </a:rPr>
                        <a:t>Dotychczasowe regulacje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418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Jak </a:t>
                      </a:r>
                      <a:r>
                        <a:rPr lang="pl-PL" sz="1000" dirty="0" smtClean="0">
                          <a:effectLst/>
                        </a:rPr>
                        <a:t>jest </a:t>
                      </a:r>
                      <a:r>
                        <a:rPr lang="pl-PL" sz="1000" dirty="0">
                          <a:effectLst/>
                        </a:rPr>
                        <a:t>od 1 stycznia </a:t>
                      </a:r>
                      <a:r>
                        <a:rPr lang="pl-PL" sz="1000" dirty="0" smtClean="0">
                          <a:effectLst/>
                        </a:rPr>
                        <a:t>2023</a:t>
                      </a:r>
                      <a:endParaRPr lang="pl-PL" sz="1000" dirty="0">
                        <a:effectLst/>
                      </a:endParaRPr>
                    </a:p>
                  </a:txBody>
                  <a:tcPr marL="61722" marR="61722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418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 smtClean="0">
                          <a:effectLst/>
                        </a:rPr>
                        <a:t>Po wejściu w życie PKE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41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767733"/>
                  </a:ext>
                </a:extLst>
              </a:tr>
              <a:tr h="8922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0" dirty="0">
                          <a:solidFill>
                            <a:schemeClr val="tx1"/>
                          </a:solidFill>
                          <a:effectLst/>
                        </a:rPr>
                        <a:t>- Infrastruktura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0" dirty="0">
                          <a:solidFill>
                            <a:schemeClr val="tx1"/>
                          </a:solidFill>
                          <a:effectLst/>
                        </a:rPr>
                        <a:t>- Sieci telekomunikacyjne</a:t>
                      </a:r>
                      <a:endParaRPr lang="pl-PL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CFD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Do 31 marca wg stanu na 31 grudnia roku poprzedniego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418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- do dnia 31 sierpnia - za okres od 1 stycznia do 30 czerwca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- do 28 lutego - za okres od 1 lipca do 31 grudnia poprzedniego roku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418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- do 15 września - za okres od 1 stycznia do 30 czerwca,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- do 28 lutego - za okres od 1 lipca do 31 grudnia poprzedniego roku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418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952775"/>
                  </a:ext>
                </a:extLst>
              </a:tr>
              <a:tr h="8922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0" dirty="0">
                          <a:solidFill>
                            <a:schemeClr val="tx1"/>
                          </a:solidFill>
                          <a:effectLst/>
                        </a:rPr>
                        <a:t>- Przebieg linii kablowych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l-PL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Nie przekazuje się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- do dnia 31 sierpnia - za okres od 1 stycznia do 30 czerwca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- do 28 lutego - za okres od 1 lipca do 31 grudnia poprzedniego roku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- do 15 września - za okres od 1 stycznia do 30 czerwca,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- do 28 lutego - za okres od 1 lipca do 31 grudnia poprzedniego roku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4388550"/>
                  </a:ext>
                </a:extLst>
              </a:tr>
              <a:tr h="5353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0" dirty="0">
                          <a:solidFill>
                            <a:schemeClr val="tx1"/>
                          </a:solidFill>
                          <a:effectLst/>
                        </a:rPr>
                        <a:t>- Budynki umożliwiające kolokację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0" dirty="0">
                          <a:solidFill>
                            <a:schemeClr val="tx1"/>
                          </a:solidFill>
                          <a:effectLst/>
                        </a:rPr>
                        <a:t>- Usługi</a:t>
                      </a:r>
                      <a:endParaRPr lang="pl-PL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CFDB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Do 31 marca wg stanu na 31 grudnia roku poprzedniego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418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Do 31 marca wg stanu na 31 grudnia roku poprzedniego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418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Do 28 lutego według stanu na 31 grudnia poprzedniego roku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418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24613"/>
                  </a:ext>
                </a:extLst>
              </a:tr>
              <a:tr h="7137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b="0" dirty="0">
                          <a:solidFill>
                            <a:schemeClr val="tx1"/>
                          </a:solidFill>
                          <a:effectLst/>
                        </a:rPr>
                        <a:t>- Oświadczenia o nieposiadaniu danych</a:t>
                      </a:r>
                      <a:endParaRPr lang="pl-PL" sz="10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E8E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Do 31 marca wg stanu na 31 grudnia roku poprzedniego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418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Do 31 marca wg stanu na 31 grudnia roku poprzedniego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418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Do 28 lutego według stanu na 31 grudnia poprzedniego roku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722" marR="61722" marT="0" marB="0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418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22991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16779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0" y="6406588"/>
            <a:ext cx="12192000" cy="451412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0" y="451412"/>
            <a:ext cx="465826" cy="5960963"/>
          </a:xfrm>
          <a:prstGeom prst="rect">
            <a:avLst/>
          </a:prstGeom>
          <a:solidFill>
            <a:srgbClr val="FCC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0" y="0"/>
            <a:ext cx="12192000" cy="451412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89034" y="6497684"/>
            <a:ext cx="3329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Źródło: UKE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rgbClr val="17337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ole tekstowe 7"/>
          <p:cNvSpPr txBox="1"/>
          <p:nvPr/>
        </p:nvSpPr>
        <p:spPr>
          <a:xfrm rot="16200000">
            <a:off x="-2807195" y="3151384"/>
            <a:ext cx="6046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Inwentaryzacja infrastruktury i usług telekomunikacyjnych </a:t>
            </a: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–zmiany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17337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8238225" y="86265"/>
            <a:ext cx="3847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Klavika Lt" panose="02000000000000000000" pitchFamily="50" charset="0"/>
                <a:ea typeface="+mn-ea"/>
                <a:cs typeface="+mn-cs"/>
              </a:rPr>
              <a:t>Departament Strategii i Analiz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rgbClr val="17337A"/>
              </a:solidFill>
              <a:effectLst/>
              <a:uLnTx/>
              <a:uFillTx/>
              <a:latin typeface="Klavika Lt" panose="02000000000000000000" pitchFamily="50" charset="0"/>
              <a:ea typeface="+mn-ea"/>
              <a:cs typeface="+mn-cs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465826" y="457135"/>
            <a:ext cx="11726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Rozporządzenie – zmiany dotyczące zakresu i sposobu gromadzenia danych</a:t>
            </a:r>
            <a:endParaRPr kumimoji="0" lang="pl-PL" sz="3600" b="0" i="0" u="none" strike="noStrike" kern="1200" cap="none" spc="0" normalizeH="0" baseline="0" noProof="0" dirty="0">
              <a:ln>
                <a:noFill/>
              </a:ln>
              <a:solidFill>
                <a:srgbClr val="17337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pole tekstowe 2"/>
          <p:cNvSpPr txBox="1"/>
          <p:nvPr/>
        </p:nvSpPr>
        <p:spPr>
          <a:xfrm>
            <a:off x="539108" y="1900989"/>
            <a:ext cx="11306129" cy="4102341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1418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Załącznik nr 1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 smtClean="0">
              <a:ln>
                <a:noFill/>
              </a:ln>
              <a:solidFill>
                <a:srgbClr val="31418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1418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Zrezygnowano z regulacji bazującej na dwóch załącznikach de facto dublujących dane (dotychczas</a:t>
            </a:r>
            <a:r>
              <a:rPr kumimoji="0" lang="pl-PL" sz="1800" b="0" i="0" u="none" strike="noStrike" kern="1200" cap="none" spc="0" normalizeH="0" noProof="0" dirty="0" smtClean="0">
                <a:ln>
                  <a:noFill/>
                </a:ln>
                <a:solidFill>
                  <a:srgbClr val="31418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były to:</a:t>
            </a: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1418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załącznik określający elektroniczny format przekazania danych i załącznik określający formularz służący przekazaniu danych)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1418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Zmieniono strukturę Załącznika nr 1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31418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1418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dane zebrane w cztery grupy, o czym dalej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1418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Zrezygnowano ze zbierania danych nadmiarowych i uproszczono sposób przekazywania danych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600" b="1" i="0" u="none" strike="noStrike" kern="1200" cap="none" spc="0" normalizeH="0" baseline="0" noProof="0" dirty="0">
              <a:ln>
                <a:noFill/>
              </a:ln>
              <a:solidFill>
                <a:srgbClr val="31418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 smtClean="0">
              <a:ln>
                <a:noFill/>
              </a:ln>
              <a:solidFill>
                <a:srgbClr val="17337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Załącznik nr 2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 smtClean="0">
              <a:ln>
                <a:noFill/>
              </a:ln>
              <a:solidFill>
                <a:srgbClr val="17337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Wprowadzono słowniki umożliwiające pra</a:t>
            </a: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1418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widłowe przekazanie informacji zgodnie z Załącznikiem nr 1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1418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Osłownikowanie</a:t>
            </a: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1418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danych znacząco uprościło Załącznik nr 1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1418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Otwarto słowniki w zakresie wartości dopuszczonych w narzędziu teleinformatyczny</a:t>
            </a:r>
            <a:r>
              <a:rPr lang="pl-PL" dirty="0">
                <a:solidFill>
                  <a:srgbClr val="3141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17337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2000" b="0" i="0" u="none" strike="noStrike" kern="1200" cap="none" spc="0" normalizeH="0" baseline="0" noProof="0" dirty="0" smtClean="0">
              <a:ln>
                <a:noFill/>
              </a:ln>
              <a:solidFill>
                <a:srgbClr val="17337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 smtClean="0">
              <a:ln>
                <a:noFill/>
              </a:ln>
              <a:solidFill>
                <a:srgbClr val="17337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17337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Łącznik prosty 13"/>
          <p:cNvCxnSpPr/>
          <p:nvPr/>
        </p:nvCxnSpPr>
        <p:spPr>
          <a:xfrm>
            <a:off x="6312575" y="1866685"/>
            <a:ext cx="10892" cy="4170948"/>
          </a:xfrm>
          <a:prstGeom prst="line">
            <a:avLst/>
          </a:prstGeom>
          <a:ln w="38100">
            <a:solidFill>
              <a:srgbClr val="FCCE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28689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0" y="6406588"/>
            <a:ext cx="12192000" cy="451412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0" y="451412"/>
            <a:ext cx="465826" cy="5960963"/>
          </a:xfrm>
          <a:prstGeom prst="rect">
            <a:avLst/>
          </a:prstGeom>
          <a:solidFill>
            <a:srgbClr val="FCC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0" y="0"/>
            <a:ext cx="12192000" cy="451412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89034" y="6497684"/>
            <a:ext cx="3329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Źródło: UKE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rgbClr val="17337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ole tekstowe 7"/>
          <p:cNvSpPr txBox="1"/>
          <p:nvPr/>
        </p:nvSpPr>
        <p:spPr>
          <a:xfrm rot="16200000">
            <a:off x="-2807195" y="3151384"/>
            <a:ext cx="6046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Inwentaryzacja infrastruktury i usług telekomunikacyjnych </a:t>
            </a: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–zmiany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17337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8238225" y="86265"/>
            <a:ext cx="3847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Klavika Lt" panose="02000000000000000000" pitchFamily="50" charset="0"/>
                <a:ea typeface="+mn-ea"/>
                <a:cs typeface="+mn-cs"/>
              </a:rPr>
              <a:t>Departament Strategii i Analiz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rgbClr val="17337A"/>
              </a:solidFill>
              <a:effectLst/>
              <a:uLnTx/>
              <a:uFillTx/>
              <a:latin typeface="Klavika Lt" panose="02000000000000000000" pitchFamily="50" charset="0"/>
              <a:ea typeface="+mn-ea"/>
              <a:cs typeface="+mn-cs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465826" y="457135"/>
            <a:ext cx="11726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Rozporządzenie inwentaryzacyjne – nowa struktura Załącznika nr 1</a:t>
            </a:r>
            <a:endParaRPr kumimoji="0" lang="pl-PL" sz="3600" b="0" i="0" u="none" strike="noStrike" kern="1200" cap="none" spc="0" normalizeH="0" baseline="0" noProof="0" dirty="0">
              <a:ln>
                <a:noFill/>
              </a:ln>
              <a:solidFill>
                <a:srgbClr val="17337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866298" y="2066321"/>
            <a:ext cx="10925229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I. Podmioty obce – dostawcy usług lub podmioty udostępniające lub współdzielące infrastrukturę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II. Informacje o posiadanej infrastrukturze telekomunikacyjnej i publicznych sieciach telekomunikacyjnych</a:t>
            </a:r>
          </a:p>
          <a:p>
            <a:pPr marL="809625" marR="0" lvl="0" indent="-4460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Własne i współdzielone węzły publicznych sieci telekomunikacyjnych</a:t>
            </a:r>
          </a:p>
          <a:p>
            <a:pPr marL="809625" marR="0" lvl="0" indent="-4460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Własne lub współdzielone punkty elastyczności</a:t>
            </a:r>
          </a:p>
          <a:p>
            <a:pPr marL="809625" marR="0" lvl="0" indent="-4460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Przebiegi światłowodowych i innych niż światłowodowe linii kablowych zapewniających lub umożliwiających zapewnienie szerokopasmowego dostępu do Internetu</a:t>
            </a:r>
          </a:p>
          <a:p>
            <a:pPr marL="809625" marR="0" lvl="0" indent="-4460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pl-PL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Komórki stacji bazowych ruchomych sieci telekomunikacyjnych</a:t>
            </a:r>
          </a:p>
          <a:p>
            <a:pPr marL="808038" lvl="1" indent="-449263">
              <a:buFont typeface="Wingdings" panose="05000000000000000000" pitchFamily="2" charset="2"/>
              <a:buChar char="§"/>
              <a:defRPr/>
            </a:pPr>
            <a:r>
              <a:rPr kumimoji="0" lang="pl-PL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Linie bezprzewodowe</a:t>
            </a:r>
          </a:p>
          <a:p>
            <a:pPr marL="808038" marR="0" lvl="0" indent="-4492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pl-PL" sz="1400" dirty="0">
                <a:solidFill>
                  <a:srgbClr val="17337A"/>
                </a:solidFill>
                <a:latin typeface="Calibri" panose="020F0502020204030204"/>
              </a:rPr>
              <a:t>Zasięg ruchomych publicznych sieci telekomunikacyjnych</a:t>
            </a:r>
          </a:p>
          <a:p>
            <a:pPr marL="363538" marR="0" lvl="0" indent="-3635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1400" b="1" dirty="0" smtClean="0">
                <a:solidFill>
                  <a:srgbClr val="17337A"/>
                </a:solidFill>
                <a:latin typeface="Calibri" panose="020F0502020204030204"/>
              </a:rPr>
              <a:t>III.</a:t>
            </a:r>
            <a:r>
              <a:rPr kumimoji="0" lang="pl-PL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Charakterystyka</a:t>
            </a:r>
            <a:r>
              <a:rPr kumimoji="0" lang="pl-PL" sz="1400" b="1" i="0" u="none" strike="noStrike" kern="1200" cap="none" spc="0" normalizeH="0" noProof="0" dirty="0" smtClean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usług świadczonych w punktach adresowych przy wykorzystaniu stacjonarnych publicznych sieci telekomunikacyjnych</a:t>
            </a:r>
            <a:endParaRPr kumimoji="0" lang="pl-PL" sz="1400" b="1" i="0" u="none" strike="noStrike" kern="1200" cap="none" spc="0" normalizeH="0" baseline="0" noProof="0" dirty="0" smtClean="0">
              <a:ln>
                <a:noFill/>
              </a:ln>
              <a:solidFill>
                <a:srgbClr val="17337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63538" marR="0" lvl="0" indent="-3635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IV. Budynki umożliwiające kolokację</a:t>
            </a:r>
          </a:p>
          <a:p>
            <a:pPr marL="363538" marR="0" lvl="0" indent="-3635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pl-PL" sz="1400" b="1" i="0" u="none" strike="noStrike" kern="1200" cap="none" spc="0" normalizeH="0" baseline="0" noProof="0" dirty="0" smtClean="0">
              <a:ln>
                <a:noFill/>
              </a:ln>
              <a:solidFill>
                <a:srgbClr val="17337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09625" marR="0" lvl="0" indent="-4460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pl-PL" sz="1600" b="0" i="0" u="none" strike="noStrike" kern="1200" cap="none" spc="0" normalizeH="0" baseline="0" noProof="0" dirty="0" smtClean="0">
              <a:ln>
                <a:noFill/>
              </a:ln>
              <a:solidFill>
                <a:srgbClr val="17337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09106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0" y="6406588"/>
            <a:ext cx="12192000" cy="451412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0" y="451412"/>
            <a:ext cx="465826" cy="5960963"/>
          </a:xfrm>
          <a:prstGeom prst="rect">
            <a:avLst/>
          </a:prstGeom>
          <a:solidFill>
            <a:srgbClr val="FCC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0" y="0"/>
            <a:ext cx="12192000" cy="451412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89034" y="6497684"/>
            <a:ext cx="3329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Źródło: UKE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rgbClr val="17337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ole tekstowe 7"/>
          <p:cNvSpPr txBox="1"/>
          <p:nvPr/>
        </p:nvSpPr>
        <p:spPr>
          <a:xfrm rot="16200000">
            <a:off x="-2807195" y="3151384"/>
            <a:ext cx="6046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Inwentaryzacja infrastruktury i usług telekomunikacyjnych </a:t>
            </a: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–zmiany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17337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8238225" y="86265"/>
            <a:ext cx="3847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Klavika Lt" panose="02000000000000000000" pitchFamily="50" charset="0"/>
                <a:ea typeface="+mn-ea"/>
                <a:cs typeface="+mn-cs"/>
              </a:rPr>
              <a:t>Departament Strategii i Analiz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rgbClr val="17337A"/>
              </a:solidFill>
              <a:effectLst/>
              <a:uLnTx/>
              <a:uFillTx/>
              <a:latin typeface="Klavika Lt" panose="02000000000000000000" pitchFamily="50" charset="0"/>
              <a:ea typeface="+mn-ea"/>
              <a:cs typeface="+mn-cs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465826" y="457135"/>
            <a:ext cx="11726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Najważniejsze regulacje</a:t>
            </a:r>
            <a:endParaRPr kumimoji="0" lang="pl-PL" sz="3600" b="0" i="0" u="none" strike="noStrike" kern="1200" cap="none" spc="0" normalizeH="0" baseline="0" noProof="0" dirty="0">
              <a:ln>
                <a:noFill/>
              </a:ln>
              <a:solidFill>
                <a:srgbClr val="17337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pole tekstowe 2"/>
          <p:cNvSpPr txBox="1"/>
          <p:nvPr/>
        </p:nvSpPr>
        <p:spPr>
          <a:xfrm>
            <a:off x="646333" y="1440979"/>
            <a:ext cx="9450167" cy="839140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>
            <a:defPPr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1418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Podmioty obce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17337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86950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0" y="6406588"/>
            <a:ext cx="12192000" cy="451412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0" y="451412"/>
            <a:ext cx="465826" cy="5960963"/>
          </a:xfrm>
          <a:prstGeom prst="rect">
            <a:avLst/>
          </a:prstGeom>
          <a:solidFill>
            <a:srgbClr val="FCC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0" y="0"/>
            <a:ext cx="12192000" cy="451412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389034" y="6497684"/>
            <a:ext cx="33297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Źródło: UKE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rgbClr val="17337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pole tekstowe 7"/>
          <p:cNvSpPr txBox="1"/>
          <p:nvPr/>
        </p:nvSpPr>
        <p:spPr>
          <a:xfrm rot="16200000">
            <a:off x="-2807195" y="3151384"/>
            <a:ext cx="6046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Inwentaryzacja infrastruktury i usług telekomunikacyjnych </a:t>
            </a:r>
            <a:r>
              <a:rPr kumimoji="0" lang="pl-PL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–zmiany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17337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8238225" y="86265"/>
            <a:ext cx="3847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7337A"/>
                </a:solidFill>
                <a:effectLst/>
                <a:uLnTx/>
                <a:uFillTx/>
                <a:latin typeface="Klavika Lt" panose="02000000000000000000" pitchFamily="50" charset="0"/>
                <a:ea typeface="+mn-ea"/>
                <a:cs typeface="+mn-cs"/>
              </a:rPr>
              <a:t>Departament Strategii i Analiz</a:t>
            </a:r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srgbClr val="17337A"/>
              </a:solidFill>
              <a:effectLst/>
              <a:uLnTx/>
              <a:uFillTx/>
              <a:latin typeface="Klavika Lt" panose="02000000000000000000" pitchFamily="50" charset="0"/>
              <a:ea typeface="+mn-ea"/>
              <a:cs typeface="+mn-cs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465826" y="457135"/>
            <a:ext cx="11726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3600" b="0" i="0" u="none" strike="noStrike" kern="1200" cap="none" spc="0" normalizeH="0" baseline="0" noProof="0" dirty="0">
              <a:ln>
                <a:noFill/>
              </a:ln>
              <a:solidFill>
                <a:srgbClr val="17337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/>
          </p:nvPr>
        </p:nvGraphicFramePr>
        <p:xfrm>
          <a:off x="1123477" y="2125222"/>
          <a:ext cx="9945046" cy="2682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0813">
                  <a:extLst>
                    <a:ext uri="{9D8B030D-6E8A-4147-A177-3AD203B41FA5}">
                      <a16:colId xmlns:a16="http://schemas.microsoft.com/office/drawing/2014/main" val="457423382"/>
                    </a:ext>
                  </a:extLst>
                </a:gridCol>
                <a:gridCol w="2280097">
                  <a:extLst>
                    <a:ext uri="{9D8B030D-6E8A-4147-A177-3AD203B41FA5}">
                      <a16:colId xmlns:a16="http://schemas.microsoft.com/office/drawing/2014/main" val="2513373634"/>
                    </a:ext>
                  </a:extLst>
                </a:gridCol>
                <a:gridCol w="1772092">
                  <a:extLst>
                    <a:ext uri="{9D8B030D-6E8A-4147-A177-3AD203B41FA5}">
                      <a16:colId xmlns:a16="http://schemas.microsoft.com/office/drawing/2014/main" val="1097172589"/>
                    </a:ext>
                  </a:extLst>
                </a:gridCol>
                <a:gridCol w="4572044">
                  <a:extLst>
                    <a:ext uri="{9D8B030D-6E8A-4147-A177-3AD203B41FA5}">
                      <a16:colId xmlns:a16="http://schemas.microsoft.com/office/drawing/2014/main" val="565822810"/>
                    </a:ext>
                  </a:extLst>
                </a:gridCol>
              </a:tblGrid>
              <a:tr h="79382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b="1" dirty="0" smtClean="0">
                          <a:solidFill>
                            <a:schemeClr val="bg1"/>
                          </a:solidFill>
                          <a:effectLst/>
                        </a:rPr>
                        <a:t>Podmioty obce - dostawcy usług i podmioty udostępniające lub współdzielące infrastrukturę</a:t>
                      </a:r>
                    </a:p>
                  </a:txBody>
                  <a:tcPr marL="56593" marR="56593" marT="0" marB="0">
                    <a:solidFill>
                      <a:srgbClr val="31418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5988623"/>
                  </a:ext>
                </a:extLst>
              </a:tr>
              <a:tr h="793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chemeClr val="bg1"/>
                          </a:solidFill>
                          <a:effectLst/>
                        </a:rPr>
                        <a:t>Nazwa pola</a:t>
                      </a:r>
                      <a:endParaRPr lang="pl-PL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93" marR="56593" marT="0" marB="0">
                    <a:solidFill>
                      <a:srgbClr val="3141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chemeClr val="bg1"/>
                          </a:solidFill>
                          <a:effectLst/>
                        </a:rPr>
                        <a:t>Wartość obligatoryjna</a:t>
                      </a:r>
                      <a:endParaRPr lang="pl-PL" sz="105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93" marR="56593" marT="0" marB="0">
                    <a:solidFill>
                      <a:srgbClr val="3141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chemeClr val="bg1"/>
                          </a:solidFill>
                          <a:effectLst/>
                        </a:rPr>
                        <a:t>Dopuszczalne wartości</a:t>
                      </a:r>
                      <a:endParaRPr lang="pl-PL" sz="105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93" marR="56593" marT="0" marB="0">
                    <a:solidFill>
                      <a:srgbClr val="3141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100" b="1" dirty="0">
                          <a:solidFill>
                            <a:schemeClr val="bg1"/>
                          </a:solidFill>
                          <a:effectLst/>
                        </a:rPr>
                        <a:t>Objaśnienia co do sposobu wypełnienia.</a:t>
                      </a:r>
                      <a:endParaRPr lang="pl-PL" sz="105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593" marR="56593" marT="0" marB="0">
                    <a:solidFill>
                      <a:srgbClr val="3141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384047"/>
                  </a:ext>
                </a:extLst>
              </a:tr>
              <a:tr h="23814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Identyfikator podmiotu obcego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CF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TAK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CF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Cyfry, litery lub znaki specjalne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CF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Unikalny identyfikator dostawcy usług lub podmiotu udostępniającego lub współdzielącego infrastrukturę ze sprawozdawcą - podmiotu obcego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CF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343618"/>
                  </a:ext>
                </a:extLst>
              </a:tr>
              <a:tr h="3969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NIP podmiotu obcego z siedzibą na terytorium Polski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Tylko, gdy podmiot obcy ma siedzibę na terytorium Rzeczypospolitej Polskiej lub ma oddział z siedzibą na terytorium Rzeczypospolitej Polskiej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Ciąg 10 cyfr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Zgodny z NIP podmiotu obcego wskazanym w wyszukiwarce udostępnionej w narzędziu teleinformatycznym udostępnionym przez Prezesa Urzędu Komunikacji Elektronicznej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628280"/>
                  </a:ext>
                </a:extLst>
              </a:tr>
              <a:tr h="5556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Numer identyfikacji podatkowej podmiotu obcego z siedzibą poza terytorium Polski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CF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Tylko, gdy podmiot obcy ma siedzibę poza terytorium Rzeczypospolitej Polskiej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CF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Cyfry, litery lub znaki specjalne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CFD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1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Zgodny z numerem identyfikacji podatkowej lub innym odpowiadającym mu identyfikatorem podmiotu obcego wskazanym w wyszukiwarce udostępnionej w narzędziu teleinformatycznym udostępnionym przez Prezesa Urzędu Komunikacji Elektronicznej	</a:t>
                      </a:r>
                      <a:endParaRPr lang="pl-PL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DCF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1886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84104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1675</TotalTime>
  <Words>4217</Words>
  <Application>Microsoft Office PowerPoint</Application>
  <PresentationFormat>Panoramiczny</PresentationFormat>
  <Paragraphs>524</Paragraphs>
  <Slides>32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40" baseType="lpstr">
      <vt:lpstr>Arial</vt:lpstr>
      <vt:lpstr>Calibri</vt:lpstr>
      <vt:lpstr>Calibri Light</vt:lpstr>
      <vt:lpstr>Klavika Lt</vt:lpstr>
      <vt:lpstr>Symbol</vt:lpstr>
      <vt:lpstr>Times New Roman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Gunia Wojciech</dc:creator>
  <cp:lastModifiedBy>Orciuch Marek</cp:lastModifiedBy>
  <cp:revision>73</cp:revision>
  <dcterms:created xsi:type="dcterms:W3CDTF">2021-06-22T08:53:10Z</dcterms:created>
  <dcterms:modified xsi:type="dcterms:W3CDTF">2023-11-22T10:17:40Z</dcterms:modified>
</cp:coreProperties>
</file>